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9" r:id="rId2"/>
    <p:sldId id="265" r:id="rId3"/>
    <p:sldId id="257" r:id="rId4"/>
    <p:sldId id="258" r:id="rId5"/>
    <p:sldId id="263" r:id="rId6"/>
    <p:sldId id="262" r:id="rId7"/>
    <p:sldId id="266" r:id="rId8"/>
    <p:sldId id="267" r:id="rId9"/>
    <p:sldId id="264" r:id="rId10"/>
    <p:sldId id="261" r:id="rId11"/>
    <p:sldId id="260"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040"/>
    <a:srgbClr val="042A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varScale="1">
        <p:scale>
          <a:sx n="116" d="100"/>
          <a:sy n="116" d="100"/>
        </p:scale>
        <p:origin x="102"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E30F52-7D04-40E8-9B74-0FC483BD37A9}" type="datetimeFigureOut">
              <a:rPr lang="nl-NL" smtClean="0"/>
              <a:t>18-9-2023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056EDE-69FF-4F8C-AA26-423D862155B2}" type="slidenum">
              <a:rPr lang="nl-NL" smtClean="0"/>
              <a:t>‹nr.›</a:t>
            </a:fld>
            <a:endParaRPr lang="nl-NL"/>
          </a:p>
        </p:txBody>
      </p:sp>
    </p:spTree>
    <p:extLst>
      <p:ext uri="{BB962C8B-B14F-4D97-AF65-F5344CB8AC3E}">
        <p14:creationId xmlns:p14="http://schemas.microsoft.com/office/powerpoint/2010/main" val="2983343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1</a:t>
            </a:fld>
            <a:endParaRPr lang="en-GB"/>
          </a:p>
        </p:txBody>
      </p:sp>
    </p:spTree>
    <p:extLst>
      <p:ext uri="{BB962C8B-B14F-4D97-AF65-F5344CB8AC3E}">
        <p14:creationId xmlns:p14="http://schemas.microsoft.com/office/powerpoint/2010/main" val="3825919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2</a:t>
            </a:fld>
            <a:endParaRPr lang="en-GB"/>
          </a:p>
        </p:txBody>
      </p:sp>
    </p:spTree>
    <p:extLst>
      <p:ext uri="{BB962C8B-B14F-4D97-AF65-F5344CB8AC3E}">
        <p14:creationId xmlns:p14="http://schemas.microsoft.com/office/powerpoint/2010/main" val="3345444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814038-A433-E74B-BCF0-206B107E09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709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C814038-A433-E74B-BCF0-206B107E093E}" type="slidenum">
              <a:rPr lang="en-GB" smtClean="0"/>
              <a:t>9</a:t>
            </a:fld>
            <a:endParaRPr lang="en-GB"/>
          </a:p>
        </p:txBody>
      </p:sp>
    </p:spTree>
    <p:extLst>
      <p:ext uri="{BB962C8B-B14F-4D97-AF65-F5344CB8AC3E}">
        <p14:creationId xmlns:p14="http://schemas.microsoft.com/office/powerpoint/2010/main" val="2726147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A2246-E33F-410B-A2A5-B7FEA8768D4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526A921-824D-429B-B5AD-39B142DF5A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F1C656D-93C1-44DD-80BC-7ACB668F286B}"/>
              </a:ext>
            </a:extLst>
          </p:cNvPr>
          <p:cNvSpPr>
            <a:spLocks noGrp="1"/>
          </p:cNvSpPr>
          <p:nvPr>
            <p:ph type="dt" sz="half" idx="10"/>
          </p:nvPr>
        </p:nvSpPr>
        <p:spPr/>
        <p:txBody>
          <a:bodyPr/>
          <a:lstStyle/>
          <a:p>
            <a:fld id="{7FBEE102-66F3-474F-B1E6-853E600C4A4B}" type="datetimeFigureOut">
              <a:rPr lang="nl-NL" smtClean="0"/>
              <a:t>18-9-2023</a:t>
            </a:fld>
            <a:endParaRPr lang="nl-NL"/>
          </a:p>
        </p:txBody>
      </p:sp>
      <p:sp>
        <p:nvSpPr>
          <p:cNvPr id="5" name="Tijdelijke aanduiding voor voettekst 4">
            <a:extLst>
              <a:ext uri="{FF2B5EF4-FFF2-40B4-BE49-F238E27FC236}">
                <a16:creationId xmlns:a16="http://schemas.microsoft.com/office/drawing/2014/main" id="{8EACA75D-1715-4BA5-8852-F0B6E60608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9BF5A25-90BF-4ACA-95E0-0CADAEAAE0A8}"/>
              </a:ext>
            </a:extLst>
          </p:cNvPr>
          <p:cNvSpPr>
            <a:spLocks noGrp="1"/>
          </p:cNvSpPr>
          <p:nvPr>
            <p:ph type="sldNum" sz="quarter" idx="12"/>
          </p:nvPr>
        </p:nvSpPr>
        <p:spPr/>
        <p:txBody>
          <a:bodyPr/>
          <a:lstStyle/>
          <a:p>
            <a:fld id="{0C64A3D9-D7B5-494C-BD1D-104EFED42CBD}" type="slidenum">
              <a:rPr lang="nl-NL" smtClean="0"/>
              <a:t>‹nr.›</a:t>
            </a:fld>
            <a:endParaRPr lang="nl-NL"/>
          </a:p>
        </p:txBody>
      </p:sp>
    </p:spTree>
    <p:extLst>
      <p:ext uri="{BB962C8B-B14F-4D97-AF65-F5344CB8AC3E}">
        <p14:creationId xmlns:p14="http://schemas.microsoft.com/office/powerpoint/2010/main" val="2349488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CB2793-3320-4715-A73A-2EF15940C45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70A1629-496B-40D3-BFFA-B7261CCA50C9}"/>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067DF9-7BFB-41AF-BD4D-F2E62447D147}"/>
              </a:ext>
            </a:extLst>
          </p:cNvPr>
          <p:cNvSpPr>
            <a:spLocks noGrp="1"/>
          </p:cNvSpPr>
          <p:nvPr>
            <p:ph type="dt" sz="half" idx="10"/>
          </p:nvPr>
        </p:nvSpPr>
        <p:spPr/>
        <p:txBody>
          <a:bodyPr/>
          <a:lstStyle/>
          <a:p>
            <a:fld id="{7FBEE102-66F3-474F-B1E6-853E600C4A4B}" type="datetimeFigureOut">
              <a:rPr lang="nl-NL" smtClean="0"/>
              <a:t>18-9-2023</a:t>
            </a:fld>
            <a:endParaRPr lang="nl-NL"/>
          </a:p>
        </p:txBody>
      </p:sp>
      <p:sp>
        <p:nvSpPr>
          <p:cNvPr id="5" name="Tijdelijke aanduiding voor voettekst 4">
            <a:extLst>
              <a:ext uri="{FF2B5EF4-FFF2-40B4-BE49-F238E27FC236}">
                <a16:creationId xmlns:a16="http://schemas.microsoft.com/office/drawing/2014/main" id="{FC161896-1971-4653-B146-42CC4E256F0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7AB3F64-96E1-43FD-B0E6-7AEA2E9CAA6B}"/>
              </a:ext>
            </a:extLst>
          </p:cNvPr>
          <p:cNvSpPr>
            <a:spLocks noGrp="1"/>
          </p:cNvSpPr>
          <p:nvPr>
            <p:ph type="sldNum" sz="quarter" idx="12"/>
          </p:nvPr>
        </p:nvSpPr>
        <p:spPr/>
        <p:txBody>
          <a:bodyPr/>
          <a:lstStyle/>
          <a:p>
            <a:fld id="{0C64A3D9-D7B5-494C-BD1D-104EFED42CBD}" type="slidenum">
              <a:rPr lang="nl-NL" smtClean="0"/>
              <a:t>‹nr.›</a:t>
            </a:fld>
            <a:endParaRPr lang="nl-NL"/>
          </a:p>
        </p:txBody>
      </p:sp>
    </p:spTree>
    <p:extLst>
      <p:ext uri="{BB962C8B-B14F-4D97-AF65-F5344CB8AC3E}">
        <p14:creationId xmlns:p14="http://schemas.microsoft.com/office/powerpoint/2010/main" val="724038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77D23CB-DB06-4758-B7ED-6EBD6043066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32156D9-55A2-4312-A848-C018064A454F}"/>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FD71A21-E084-4508-A0B8-8AA9377B12A1}"/>
              </a:ext>
            </a:extLst>
          </p:cNvPr>
          <p:cNvSpPr>
            <a:spLocks noGrp="1"/>
          </p:cNvSpPr>
          <p:nvPr>
            <p:ph type="dt" sz="half" idx="10"/>
          </p:nvPr>
        </p:nvSpPr>
        <p:spPr/>
        <p:txBody>
          <a:bodyPr/>
          <a:lstStyle/>
          <a:p>
            <a:fld id="{7FBEE102-66F3-474F-B1E6-853E600C4A4B}" type="datetimeFigureOut">
              <a:rPr lang="nl-NL" smtClean="0"/>
              <a:t>18-9-2023</a:t>
            </a:fld>
            <a:endParaRPr lang="nl-NL"/>
          </a:p>
        </p:txBody>
      </p:sp>
      <p:sp>
        <p:nvSpPr>
          <p:cNvPr id="5" name="Tijdelijke aanduiding voor voettekst 4">
            <a:extLst>
              <a:ext uri="{FF2B5EF4-FFF2-40B4-BE49-F238E27FC236}">
                <a16:creationId xmlns:a16="http://schemas.microsoft.com/office/drawing/2014/main" id="{C871851C-48F2-4E54-9515-3FF8DE62302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EF5D1C-8315-4E45-A9DB-84C37C30FDD7}"/>
              </a:ext>
            </a:extLst>
          </p:cNvPr>
          <p:cNvSpPr>
            <a:spLocks noGrp="1"/>
          </p:cNvSpPr>
          <p:nvPr>
            <p:ph type="sldNum" sz="quarter" idx="12"/>
          </p:nvPr>
        </p:nvSpPr>
        <p:spPr/>
        <p:txBody>
          <a:bodyPr/>
          <a:lstStyle/>
          <a:p>
            <a:fld id="{0C64A3D9-D7B5-494C-BD1D-104EFED42CBD}" type="slidenum">
              <a:rPr lang="nl-NL" smtClean="0"/>
              <a:t>‹nr.›</a:t>
            </a:fld>
            <a:endParaRPr lang="nl-NL"/>
          </a:p>
        </p:txBody>
      </p:sp>
    </p:spTree>
    <p:extLst>
      <p:ext uri="{BB962C8B-B14F-4D97-AF65-F5344CB8AC3E}">
        <p14:creationId xmlns:p14="http://schemas.microsoft.com/office/powerpoint/2010/main" val="176649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52629-5C25-473A-ABE5-80F016A1EFA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C76005F-30AC-4BCE-AD72-5FB59F6C197E}"/>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AF9101-3199-400B-9144-22268EDCA62F}"/>
              </a:ext>
            </a:extLst>
          </p:cNvPr>
          <p:cNvSpPr>
            <a:spLocks noGrp="1"/>
          </p:cNvSpPr>
          <p:nvPr>
            <p:ph type="dt" sz="half" idx="10"/>
          </p:nvPr>
        </p:nvSpPr>
        <p:spPr/>
        <p:txBody>
          <a:bodyPr/>
          <a:lstStyle/>
          <a:p>
            <a:fld id="{7FBEE102-66F3-474F-B1E6-853E600C4A4B}" type="datetimeFigureOut">
              <a:rPr lang="nl-NL" smtClean="0"/>
              <a:t>18-9-2023</a:t>
            </a:fld>
            <a:endParaRPr lang="nl-NL"/>
          </a:p>
        </p:txBody>
      </p:sp>
      <p:sp>
        <p:nvSpPr>
          <p:cNvPr id="5" name="Tijdelijke aanduiding voor voettekst 4">
            <a:extLst>
              <a:ext uri="{FF2B5EF4-FFF2-40B4-BE49-F238E27FC236}">
                <a16:creationId xmlns:a16="http://schemas.microsoft.com/office/drawing/2014/main" id="{61C5C357-70C4-4423-B826-1EE2827B73D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94531D7-A309-40FB-BC2E-1911F3094DFD}"/>
              </a:ext>
            </a:extLst>
          </p:cNvPr>
          <p:cNvSpPr>
            <a:spLocks noGrp="1"/>
          </p:cNvSpPr>
          <p:nvPr>
            <p:ph type="sldNum" sz="quarter" idx="12"/>
          </p:nvPr>
        </p:nvSpPr>
        <p:spPr/>
        <p:txBody>
          <a:bodyPr/>
          <a:lstStyle/>
          <a:p>
            <a:fld id="{0C64A3D9-D7B5-494C-BD1D-104EFED42CBD}" type="slidenum">
              <a:rPr lang="nl-NL" smtClean="0"/>
              <a:t>‹nr.›</a:t>
            </a:fld>
            <a:endParaRPr lang="nl-NL"/>
          </a:p>
        </p:txBody>
      </p:sp>
    </p:spTree>
    <p:extLst>
      <p:ext uri="{BB962C8B-B14F-4D97-AF65-F5344CB8AC3E}">
        <p14:creationId xmlns:p14="http://schemas.microsoft.com/office/powerpoint/2010/main" val="279954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4CB02A-39D3-4D97-A186-4D2EB5ADD26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372964B-8B00-4B5F-A0BA-51E559FFCB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8A29F805-FDA2-4196-B708-045A01AB7181}"/>
              </a:ext>
            </a:extLst>
          </p:cNvPr>
          <p:cNvSpPr>
            <a:spLocks noGrp="1"/>
          </p:cNvSpPr>
          <p:nvPr>
            <p:ph type="dt" sz="half" idx="10"/>
          </p:nvPr>
        </p:nvSpPr>
        <p:spPr/>
        <p:txBody>
          <a:bodyPr/>
          <a:lstStyle/>
          <a:p>
            <a:fld id="{7FBEE102-66F3-474F-B1E6-853E600C4A4B}" type="datetimeFigureOut">
              <a:rPr lang="nl-NL" smtClean="0"/>
              <a:t>18-9-2023</a:t>
            </a:fld>
            <a:endParaRPr lang="nl-NL"/>
          </a:p>
        </p:txBody>
      </p:sp>
      <p:sp>
        <p:nvSpPr>
          <p:cNvPr id="5" name="Tijdelijke aanduiding voor voettekst 4">
            <a:extLst>
              <a:ext uri="{FF2B5EF4-FFF2-40B4-BE49-F238E27FC236}">
                <a16:creationId xmlns:a16="http://schemas.microsoft.com/office/drawing/2014/main" id="{52D1F50C-C6E2-4F55-BD29-A202B5C5A43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19BFCD5-004B-4E44-A4F5-07D8557355F3}"/>
              </a:ext>
            </a:extLst>
          </p:cNvPr>
          <p:cNvSpPr>
            <a:spLocks noGrp="1"/>
          </p:cNvSpPr>
          <p:nvPr>
            <p:ph type="sldNum" sz="quarter" idx="12"/>
          </p:nvPr>
        </p:nvSpPr>
        <p:spPr/>
        <p:txBody>
          <a:bodyPr/>
          <a:lstStyle/>
          <a:p>
            <a:fld id="{0C64A3D9-D7B5-494C-BD1D-104EFED42CBD}" type="slidenum">
              <a:rPr lang="nl-NL" smtClean="0"/>
              <a:t>‹nr.›</a:t>
            </a:fld>
            <a:endParaRPr lang="nl-NL"/>
          </a:p>
        </p:txBody>
      </p:sp>
    </p:spTree>
    <p:extLst>
      <p:ext uri="{BB962C8B-B14F-4D97-AF65-F5344CB8AC3E}">
        <p14:creationId xmlns:p14="http://schemas.microsoft.com/office/powerpoint/2010/main" val="1227599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CB0D3-6CD9-4FFD-A3F7-1B9226F248C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DED3A25-E317-4C12-BAD2-D6C9E45925C1}"/>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A052744-EC26-41D7-8777-0968C5A7D2B2}"/>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2E6C145-963A-436D-9782-DE5DE0236438}"/>
              </a:ext>
            </a:extLst>
          </p:cNvPr>
          <p:cNvSpPr>
            <a:spLocks noGrp="1"/>
          </p:cNvSpPr>
          <p:nvPr>
            <p:ph type="dt" sz="half" idx="10"/>
          </p:nvPr>
        </p:nvSpPr>
        <p:spPr/>
        <p:txBody>
          <a:bodyPr/>
          <a:lstStyle/>
          <a:p>
            <a:fld id="{7FBEE102-66F3-474F-B1E6-853E600C4A4B}" type="datetimeFigureOut">
              <a:rPr lang="nl-NL" smtClean="0"/>
              <a:t>18-9-2023</a:t>
            </a:fld>
            <a:endParaRPr lang="nl-NL"/>
          </a:p>
        </p:txBody>
      </p:sp>
      <p:sp>
        <p:nvSpPr>
          <p:cNvPr id="6" name="Tijdelijke aanduiding voor voettekst 5">
            <a:extLst>
              <a:ext uri="{FF2B5EF4-FFF2-40B4-BE49-F238E27FC236}">
                <a16:creationId xmlns:a16="http://schemas.microsoft.com/office/drawing/2014/main" id="{E163786D-173B-43E3-9E95-9A0C83EEB2C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04B90FC-9CDC-4C3C-AAF5-70CF001B2800}"/>
              </a:ext>
            </a:extLst>
          </p:cNvPr>
          <p:cNvSpPr>
            <a:spLocks noGrp="1"/>
          </p:cNvSpPr>
          <p:nvPr>
            <p:ph type="sldNum" sz="quarter" idx="12"/>
          </p:nvPr>
        </p:nvSpPr>
        <p:spPr/>
        <p:txBody>
          <a:bodyPr/>
          <a:lstStyle/>
          <a:p>
            <a:fld id="{0C64A3D9-D7B5-494C-BD1D-104EFED42CBD}" type="slidenum">
              <a:rPr lang="nl-NL" smtClean="0"/>
              <a:t>‹nr.›</a:t>
            </a:fld>
            <a:endParaRPr lang="nl-NL"/>
          </a:p>
        </p:txBody>
      </p:sp>
    </p:spTree>
    <p:extLst>
      <p:ext uri="{BB962C8B-B14F-4D97-AF65-F5344CB8AC3E}">
        <p14:creationId xmlns:p14="http://schemas.microsoft.com/office/powerpoint/2010/main" val="190789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31AABD-4939-4562-A232-42E26F41EB7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78EED9C-018D-4CBA-BADF-24B89DD16F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DAC81CD4-21ED-41ED-B27E-55F8107A3069}"/>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29B3F0E-2FDB-4487-A88E-C12636EFA2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9959F091-112C-4BCC-B656-6E6CAFBF26BE}"/>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19B8F05-C1A5-4D9A-9C35-957E3613D6AD}"/>
              </a:ext>
            </a:extLst>
          </p:cNvPr>
          <p:cNvSpPr>
            <a:spLocks noGrp="1"/>
          </p:cNvSpPr>
          <p:nvPr>
            <p:ph type="dt" sz="half" idx="10"/>
          </p:nvPr>
        </p:nvSpPr>
        <p:spPr/>
        <p:txBody>
          <a:bodyPr/>
          <a:lstStyle/>
          <a:p>
            <a:fld id="{7FBEE102-66F3-474F-B1E6-853E600C4A4B}" type="datetimeFigureOut">
              <a:rPr lang="nl-NL" smtClean="0"/>
              <a:t>18-9-2023</a:t>
            </a:fld>
            <a:endParaRPr lang="nl-NL"/>
          </a:p>
        </p:txBody>
      </p:sp>
      <p:sp>
        <p:nvSpPr>
          <p:cNvPr id="8" name="Tijdelijke aanduiding voor voettekst 7">
            <a:extLst>
              <a:ext uri="{FF2B5EF4-FFF2-40B4-BE49-F238E27FC236}">
                <a16:creationId xmlns:a16="http://schemas.microsoft.com/office/drawing/2014/main" id="{CC667107-0E5E-460A-94FE-921BC067D3F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C3451C7-5F0C-488B-BC96-E38815A4A499}"/>
              </a:ext>
            </a:extLst>
          </p:cNvPr>
          <p:cNvSpPr>
            <a:spLocks noGrp="1"/>
          </p:cNvSpPr>
          <p:nvPr>
            <p:ph type="sldNum" sz="quarter" idx="12"/>
          </p:nvPr>
        </p:nvSpPr>
        <p:spPr/>
        <p:txBody>
          <a:bodyPr/>
          <a:lstStyle/>
          <a:p>
            <a:fld id="{0C64A3D9-D7B5-494C-BD1D-104EFED42CBD}" type="slidenum">
              <a:rPr lang="nl-NL" smtClean="0"/>
              <a:t>‹nr.›</a:t>
            </a:fld>
            <a:endParaRPr lang="nl-NL"/>
          </a:p>
        </p:txBody>
      </p:sp>
    </p:spTree>
    <p:extLst>
      <p:ext uri="{BB962C8B-B14F-4D97-AF65-F5344CB8AC3E}">
        <p14:creationId xmlns:p14="http://schemas.microsoft.com/office/powerpoint/2010/main" val="401308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339611-8FAE-4593-8866-BD0257AE268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50EB2A3-A7FF-4E12-9ABF-BFD6C2CBADAD}"/>
              </a:ext>
            </a:extLst>
          </p:cNvPr>
          <p:cNvSpPr>
            <a:spLocks noGrp="1"/>
          </p:cNvSpPr>
          <p:nvPr>
            <p:ph type="dt" sz="half" idx="10"/>
          </p:nvPr>
        </p:nvSpPr>
        <p:spPr/>
        <p:txBody>
          <a:bodyPr/>
          <a:lstStyle/>
          <a:p>
            <a:fld id="{7FBEE102-66F3-474F-B1E6-853E600C4A4B}" type="datetimeFigureOut">
              <a:rPr lang="nl-NL" smtClean="0"/>
              <a:t>18-9-2023</a:t>
            </a:fld>
            <a:endParaRPr lang="nl-NL"/>
          </a:p>
        </p:txBody>
      </p:sp>
      <p:sp>
        <p:nvSpPr>
          <p:cNvPr id="4" name="Tijdelijke aanduiding voor voettekst 3">
            <a:extLst>
              <a:ext uri="{FF2B5EF4-FFF2-40B4-BE49-F238E27FC236}">
                <a16:creationId xmlns:a16="http://schemas.microsoft.com/office/drawing/2014/main" id="{783CB72D-3BE6-4819-9D8E-96E4D2F28D9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FF09746-7B43-4799-BA5B-14AEADD29C7F}"/>
              </a:ext>
            </a:extLst>
          </p:cNvPr>
          <p:cNvSpPr>
            <a:spLocks noGrp="1"/>
          </p:cNvSpPr>
          <p:nvPr>
            <p:ph type="sldNum" sz="quarter" idx="12"/>
          </p:nvPr>
        </p:nvSpPr>
        <p:spPr/>
        <p:txBody>
          <a:bodyPr/>
          <a:lstStyle/>
          <a:p>
            <a:fld id="{0C64A3D9-D7B5-494C-BD1D-104EFED42CBD}" type="slidenum">
              <a:rPr lang="nl-NL" smtClean="0"/>
              <a:t>‹nr.›</a:t>
            </a:fld>
            <a:endParaRPr lang="nl-NL"/>
          </a:p>
        </p:txBody>
      </p:sp>
    </p:spTree>
    <p:extLst>
      <p:ext uri="{BB962C8B-B14F-4D97-AF65-F5344CB8AC3E}">
        <p14:creationId xmlns:p14="http://schemas.microsoft.com/office/powerpoint/2010/main" val="852469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32D5C1D-16C3-45BC-9C09-463A3658799E}"/>
              </a:ext>
            </a:extLst>
          </p:cNvPr>
          <p:cNvSpPr>
            <a:spLocks noGrp="1"/>
          </p:cNvSpPr>
          <p:nvPr>
            <p:ph type="dt" sz="half" idx="10"/>
          </p:nvPr>
        </p:nvSpPr>
        <p:spPr/>
        <p:txBody>
          <a:bodyPr/>
          <a:lstStyle/>
          <a:p>
            <a:fld id="{7FBEE102-66F3-474F-B1E6-853E600C4A4B}" type="datetimeFigureOut">
              <a:rPr lang="nl-NL" smtClean="0"/>
              <a:t>18-9-2023</a:t>
            </a:fld>
            <a:endParaRPr lang="nl-NL"/>
          </a:p>
        </p:txBody>
      </p:sp>
      <p:sp>
        <p:nvSpPr>
          <p:cNvPr id="3" name="Tijdelijke aanduiding voor voettekst 2">
            <a:extLst>
              <a:ext uri="{FF2B5EF4-FFF2-40B4-BE49-F238E27FC236}">
                <a16:creationId xmlns:a16="http://schemas.microsoft.com/office/drawing/2014/main" id="{5478900C-302B-4A9C-A26A-91CE007AB18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C38C21B-37E9-451C-B42B-BD87E7608171}"/>
              </a:ext>
            </a:extLst>
          </p:cNvPr>
          <p:cNvSpPr>
            <a:spLocks noGrp="1"/>
          </p:cNvSpPr>
          <p:nvPr>
            <p:ph type="sldNum" sz="quarter" idx="12"/>
          </p:nvPr>
        </p:nvSpPr>
        <p:spPr/>
        <p:txBody>
          <a:bodyPr/>
          <a:lstStyle/>
          <a:p>
            <a:fld id="{0C64A3D9-D7B5-494C-BD1D-104EFED42CBD}" type="slidenum">
              <a:rPr lang="nl-NL" smtClean="0"/>
              <a:t>‹nr.›</a:t>
            </a:fld>
            <a:endParaRPr lang="nl-NL"/>
          </a:p>
        </p:txBody>
      </p:sp>
    </p:spTree>
    <p:extLst>
      <p:ext uri="{BB962C8B-B14F-4D97-AF65-F5344CB8AC3E}">
        <p14:creationId xmlns:p14="http://schemas.microsoft.com/office/powerpoint/2010/main" val="2910200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7D9F6-2842-450C-90F7-4269F375EDD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2A78868-79B2-4457-BA1D-8A5AD6D9CE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9E5E4D9-2317-4AF9-9648-63BD04B305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2B35410A-7654-40CF-906D-FD7DAABA31F2}"/>
              </a:ext>
            </a:extLst>
          </p:cNvPr>
          <p:cNvSpPr>
            <a:spLocks noGrp="1"/>
          </p:cNvSpPr>
          <p:nvPr>
            <p:ph type="dt" sz="half" idx="10"/>
          </p:nvPr>
        </p:nvSpPr>
        <p:spPr/>
        <p:txBody>
          <a:bodyPr/>
          <a:lstStyle/>
          <a:p>
            <a:fld id="{7FBEE102-66F3-474F-B1E6-853E600C4A4B}" type="datetimeFigureOut">
              <a:rPr lang="nl-NL" smtClean="0"/>
              <a:t>18-9-2023</a:t>
            </a:fld>
            <a:endParaRPr lang="nl-NL"/>
          </a:p>
        </p:txBody>
      </p:sp>
      <p:sp>
        <p:nvSpPr>
          <p:cNvPr id="6" name="Tijdelijke aanduiding voor voettekst 5">
            <a:extLst>
              <a:ext uri="{FF2B5EF4-FFF2-40B4-BE49-F238E27FC236}">
                <a16:creationId xmlns:a16="http://schemas.microsoft.com/office/drawing/2014/main" id="{9099D678-2FCB-4AA6-9F68-55A42D4C458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83F4255-2CEB-4F70-9C31-66432F8F46FD}"/>
              </a:ext>
            </a:extLst>
          </p:cNvPr>
          <p:cNvSpPr>
            <a:spLocks noGrp="1"/>
          </p:cNvSpPr>
          <p:nvPr>
            <p:ph type="sldNum" sz="quarter" idx="12"/>
          </p:nvPr>
        </p:nvSpPr>
        <p:spPr/>
        <p:txBody>
          <a:bodyPr/>
          <a:lstStyle/>
          <a:p>
            <a:fld id="{0C64A3D9-D7B5-494C-BD1D-104EFED42CBD}" type="slidenum">
              <a:rPr lang="nl-NL" smtClean="0"/>
              <a:t>‹nr.›</a:t>
            </a:fld>
            <a:endParaRPr lang="nl-NL"/>
          </a:p>
        </p:txBody>
      </p:sp>
    </p:spTree>
    <p:extLst>
      <p:ext uri="{BB962C8B-B14F-4D97-AF65-F5344CB8AC3E}">
        <p14:creationId xmlns:p14="http://schemas.microsoft.com/office/powerpoint/2010/main" val="301546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05F868-3956-49DF-8E87-1703B0D7F46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F8FF507-910B-41B3-A0BE-72CD7BEB6E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AA78174-5EC2-4F4F-9155-E22D47E65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81B42F7-6FB2-4C90-BA1D-7D299EE1D9ED}"/>
              </a:ext>
            </a:extLst>
          </p:cNvPr>
          <p:cNvSpPr>
            <a:spLocks noGrp="1"/>
          </p:cNvSpPr>
          <p:nvPr>
            <p:ph type="dt" sz="half" idx="10"/>
          </p:nvPr>
        </p:nvSpPr>
        <p:spPr/>
        <p:txBody>
          <a:bodyPr/>
          <a:lstStyle/>
          <a:p>
            <a:fld id="{7FBEE102-66F3-474F-B1E6-853E600C4A4B}" type="datetimeFigureOut">
              <a:rPr lang="nl-NL" smtClean="0"/>
              <a:t>18-9-2023</a:t>
            </a:fld>
            <a:endParaRPr lang="nl-NL"/>
          </a:p>
        </p:txBody>
      </p:sp>
      <p:sp>
        <p:nvSpPr>
          <p:cNvPr id="6" name="Tijdelijke aanduiding voor voettekst 5">
            <a:extLst>
              <a:ext uri="{FF2B5EF4-FFF2-40B4-BE49-F238E27FC236}">
                <a16:creationId xmlns:a16="http://schemas.microsoft.com/office/drawing/2014/main" id="{6FF2CD4D-0064-47FB-B223-1DAC057F9E4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6E753EB-E726-4E33-BFF2-31F55C03D15B}"/>
              </a:ext>
            </a:extLst>
          </p:cNvPr>
          <p:cNvSpPr>
            <a:spLocks noGrp="1"/>
          </p:cNvSpPr>
          <p:nvPr>
            <p:ph type="sldNum" sz="quarter" idx="12"/>
          </p:nvPr>
        </p:nvSpPr>
        <p:spPr/>
        <p:txBody>
          <a:bodyPr/>
          <a:lstStyle/>
          <a:p>
            <a:fld id="{0C64A3D9-D7B5-494C-BD1D-104EFED42CBD}" type="slidenum">
              <a:rPr lang="nl-NL" smtClean="0"/>
              <a:t>‹nr.›</a:t>
            </a:fld>
            <a:endParaRPr lang="nl-NL"/>
          </a:p>
        </p:txBody>
      </p:sp>
    </p:spTree>
    <p:extLst>
      <p:ext uri="{BB962C8B-B14F-4D97-AF65-F5344CB8AC3E}">
        <p14:creationId xmlns:p14="http://schemas.microsoft.com/office/powerpoint/2010/main" val="422695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A40CBF-E91C-47B7-83CF-02FD90F105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4D55C86-08EB-49AA-A64C-5EEA0A5ADE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57F4642-3ABA-47C2-B388-364A911E2F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EE102-66F3-474F-B1E6-853E600C4A4B}" type="datetimeFigureOut">
              <a:rPr lang="nl-NL" smtClean="0"/>
              <a:t>18-9-2023</a:t>
            </a:fld>
            <a:endParaRPr lang="nl-NL"/>
          </a:p>
        </p:txBody>
      </p:sp>
      <p:sp>
        <p:nvSpPr>
          <p:cNvPr id="5" name="Tijdelijke aanduiding voor voettekst 4">
            <a:extLst>
              <a:ext uri="{FF2B5EF4-FFF2-40B4-BE49-F238E27FC236}">
                <a16:creationId xmlns:a16="http://schemas.microsoft.com/office/drawing/2014/main" id="{4A6DC1B7-19E6-4797-BB33-D337B2E44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6C5FEA2-6000-49E4-B4E9-B17CE05E8F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4A3D9-D7B5-494C-BD1D-104EFED42CBD}" type="slidenum">
              <a:rPr lang="nl-NL" smtClean="0"/>
              <a:t>‹nr.›</a:t>
            </a:fld>
            <a:endParaRPr lang="nl-NL"/>
          </a:p>
        </p:txBody>
      </p:sp>
    </p:spTree>
    <p:extLst>
      <p:ext uri="{BB962C8B-B14F-4D97-AF65-F5344CB8AC3E}">
        <p14:creationId xmlns:p14="http://schemas.microsoft.com/office/powerpoint/2010/main" val="3403830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file:////Users/veroniquevandelucht/Library/Group%20Containers/UBF8T346G9.ms/WebArchiveCopyPasteTempFiles/com.microsoft.Word/page1image57388416" TargetMode="External"/><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file:////Users/veroniquevandelucht/Library/Group%20Containers/UBF8T346G9.ms/WebArchiveCopyPasteTempFiles/com.microsoft.Word/page1image57388416" TargetMode="External"/><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3.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file:////Users/veroniquevandelucht/Library/Group%20Containers/UBF8T346G9.ms/WebArchiveCopyPasteTempFiles/com.microsoft.Word/page1image57388416" TargetMode="External"/><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4.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file:////Users/veroniquevandelucht/Library/Group%20Containers/UBF8T346G9.ms/WebArchiveCopyPasteTempFiles/com.microsoft.Word/page1image57388416" TargetMode="External"/><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228616" y="414017"/>
            <a:ext cx="8675846" cy="3053291"/>
          </a:xfrm>
          <a:prstGeom prst="rect">
            <a:avLst/>
          </a:prstGeom>
          <a:ln>
            <a:noFill/>
          </a:ln>
          <a:extLst>
            <a:ext uri="{53640926-AAD7-44D8-BBD7-CCE9431645EC}">
              <a14:shadowObscured xmlns:a14="http://schemas.microsoft.com/office/drawing/2010/main"/>
            </a:ext>
          </a:extLst>
        </p:spPr>
      </p:pic>
      <p:sp>
        <p:nvSpPr>
          <p:cNvPr id="8" name="Tekstvak 7">
            <a:extLst>
              <a:ext uri="{FF2B5EF4-FFF2-40B4-BE49-F238E27FC236}">
                <a16:creationId xmlns:a16="http://schemas.microsoft.com/office/drawing/2014/main" id="{A17AD35D-803D-0B16-609F-F1FF745ABAF4}"/>
              </a:ext>
            </a:extLst>
          </p:cNvPr>
          <p:cNvSpPr txBox="1"/>
          <p:nvPr/>
        </p:nvSpPr>
        <p:spPr>
          <a:xfrm>
            <a:off x="353906" y="4572034"/>
            <a:ext cx="3951632" cy="646331"/>
          </a:xfrm>
          <a:prstGeom prst="rect">
            <a:avLst/>
          </a:prstGeom>
          <a:noFill/>
        </p:spPr>
        <p:txBody>
          <a:bodyPr wrap="square">
            <a:spAutoFit/>
          </a:bodyPr>
          <a:lstStyle/>
          <a:p>
            <a:r>
              <a:rPr lang="nl-NL" sz="1800" b="1" dirty="0">
                <a:solidFill>
                  <a:srgbClr val="16304D"/>
                </a:solidFill>
                <a:effectLst/>
                <a:latin typeface="Calibri" panose="020F0502020204030204" pitchFamily="34" charset="0"/>
                <a:ea typeface="Calibri" panose="020F0502020204030204" pitchFamily="34" charset="0"/>
                <a:cs typeface="Calibri" panose="020F0502020204030204" pitchFamily="34" charset="0"/>
              </a:rPr>
              <a:t>Veronique van de Lücht</a:t>
            </a:r>
            <a:r>
              <a:rPr lang="nl-NL" sz="1800" dirty="0">
                <a:solidFill>
                  <a:srgbClr val="16304D"/>
                </a:solidFill>
                <a:effectLst/>
                <a:latin typeface="Calibri" panose="020F0502020204030204" pitchFamily="34" charset="0"/>
                <a:ea typeface="Calibri" panose="020F0502020204030204" pitchFamily="34" charset="0"/>
                <a:cs typeface="Calibri" panose="020F0502020204030204" pitchFamily="34" charset="0"/>
              </a:rPr>
              <a:t>  </a:t>
            </a:r>
            <a:r>
              <a:rPr lang="nl-NL" sz="1800" b="1" dirty="0">
                <a:solidFill>
                  <a:srgbClr val="16304D"/>
                </a:solidFill>
                <a:effectLst/>
                <a:latin typeface="Calibri" panose="020F0502020204030204" pitchFamily="34" charset="0"/>
                <a:ea typeface="Calibri" panose="020F0502020204030204" pitchFamily="34" charset="0"/>
                <a:cs typeface="Calibri" panose="020F0502020204030204" pitchFamily="34" charset="0"/>
              </a:rPr>
              <a:t>  </a:t>
            </a:r>
            <a:endParaRPr lang="nl-NL" sz="1800" dirty="0">
              <a:solidFill>
                <a:srgbClr val="16304D"/>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solidFill>
                  <a:srgbClr val="16304D"/>
                </a:solidFill>
                <a:effectLst/>
                <a:latin typeface="Calibri" panose="020F0502020204030204" pitchFamily="34" charset="0"/>
                <a:ea typeface="Calibri" panose="020F0502020204030204" pitchFamily="34" charset="0"/>
                <a:cs typeface="Calibri" panose="020F0502020204030204" pitchFamily="34" charset="0"/>
              </a:rPr>
              <a:t>Coördinerend arts-onderzoeker  </a:t>
            </a:r>
            <a:endParaRPr lang="nl-NL" sz="1800" dirty="0">
              <a:solidFill>
                <a:srgbClr val="16304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kstvak 14">
            <a:extLst>
              <a:ext uri="{FF2B5EF4-FFF2-40B4-BE49-F238E27FC236}">
                <a16:creationId xmlns:a16="http://schemas.microsoft.com/office/drawing/2014/main" id="{FA4B650C-3C7A-844A-4988-8CC330761C94}"/>
              </a:ext>
            </a:extLst>
          </p:cNvPr>
          <p:cNvSpPr txBox="1"/>
          <p:nvPr/>
        </p:nvSpPr>
        <p:spPr>
          <a:xfrm>
            <a:off x="353906" y="5399817"/>
            <a:ext cx="3951632" cy="646331"/>
          </a:xfrm>
          <a:prstGeom prst="rect">
            <a:avLst/>
          </a:prstGeom>
          <a:noFill/>
        </p:spPr>
        <p:txBody>
          <a:bodyPr wrap="square">
            <a:spAutoFit/>
          </a:bodyPr>
          <a:lstStyle/>
          <a:p>
            <a:r>
              <a:rPr lang="nl-NL" sz="1800" b="1" dirty="0">
                <a:solidFill>
                  <a:srgbClr val="16304D"/>
                </a:solidFill>
                <a:effectLst/>
                <a:latin typeface="Calibri" panose="020F0502020204030204" pitchFamily="34" charset="0"/>
                <a:ea typeface="Calibri" panose="020F0502020204030204" pitchFamily="34" charset="0"/>
                <a:cs typeface="Calibri" panose="020F0502020204030204" pitchFamily="34" charset="0"/>
              </a:rPr>
              <a:t>Mark van Heijl   </a:t>
            </a:r>
          </a:p>
          <a:p>
            <a:r>
              <a:rPr lang="nl-NL" sz="1800" dirty="0">
                <a:solidFill>
                  <a:srgbClr val="16304D"/>
                </a:solidFill>
                <a:effectLst/>
                <a:latin typeface="Calibri" panose="020F0502020204030204" pitchFamily="34" charset="0"/>
                <a:ea typeface="Calibri" panose="020F0502020204030204" pitchFamily="34" charset="0"/>
                <a:cs typeface="Calibri" panose="020F0502020204030204" pitchFamily="34" charset="0"/>
              </a:rPr>
              <a:t>Hoofonderzoeker, traumachirurg </a:t>
            </a:r>
            <a:endParaRPr lang="nl-NL" sz="1800" dirty="0">
              <a:solidFill>
                <a:srgbClr val="16304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Afbeelding 15" descr="Logo Diak.png">
            <a:extLst>
              <a:ext uri="{FF2B5EF4-FFF2-40B4-BE49-F238E27FC236}">
                <a16:creationId xmlns:a16="http://schemas.microsoft.com/office/drawing/2014/main" id="{26E1A324-5703-15C4-4649-A4B84C080D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9150" y="4607691"/>
            <a:ext cx="1029588" cy="287508"/>
          </a:xfrm>
          <a:prstGeom prst="rect">
            <a:avLst/>
          </a:prstGeom>
        </p:spPr>
      </p:pic>
      <p:pic>
        <p:nvPicPr>
          <p:cNvPr id="17" name="Afbeelding 16" descr="Logo Diak.png">
            <a:extLst>
              <a:ext uri="{FF2B5EF4-FFF2-40B4-BE49-F238E27FC236}">
                <a16:creationId xmlns:a16="http://schemas.microsoft.com/office/drawing/2014/main" id="{6B1ECA85-8503-A80E-9CA9-5C4A88B28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6769" y="5435474"/>
            <a:ext cx="1029588" cy="287508"/>
          </a:xfrm>
          <a:prstGeom prst="rect">
            <a:avLst/>
          </a:prstGeom>
        </p:spPr>
      </p:pic>
      <p:sp>
        <p:nvSpPr>
          <p:cNvPr id="19" name="Tekstvak 18">
            <a:extLst>
              <a:ext uri="{FF2B5EF4-FFF2-40B4-BE49-F238E27FC236}">
                <a16:creationId xmlns:a16="http://schemas.microsoft.com/office/drawing/2014/main" id="{C7F39DF0-F60E-D82D-5F75-BAB108257394}"/>
              </a:ext>
            </a:extLst>
          </p:cNvPr>
          <p:cNvSpPr txBox="1"/>
          <p:nvPr/>
        </p:nvSpPr>
        <p:spPr>
          <a:xfrm>
            <a:off x="341695" y="3315029"/>
            <a:ext cx="7196481" cy="646331"/>
          </a:xfrm>
          <a:prstGeom prst="rect">
            <a:avLst/>
          </a:prstGeom>
          <a:noFill/>
        </p:spPr>
        <p:txBody>
          <a:bodyPr wrap="square">
            <a:spAutoFit/>
          </a:bodyPr>
          <a:lstStyle/>
          <a:p>
            <a:r>
              <a:rPr lang="nl-NL" sz="1800" dirty="0">
                <a:solidFill>
                  <a:srgbClr val="16304D"/>
                </a:solidFill>
                <a:effectLst/>
                <a:latin typeface="Calibri" panose="020F0502020204030204" pitchFamily="34" charset="0"/>
                <a:ea typeface="Calibri" panose="020F0502020204030204" pitchFamily="34" charset="0"/>
                <a:cs typeface="Times New Roman" panose="02020603050405020304" pitchFamily="18" charset="0"/>
              </a:rPr>
              <a:t>Multicenter randomized controlled trial naar de behandeling </a:t>
            </a:r>
            <a:r>
              <a:rPr lang="nl-NL" dirty="0">
                <a:solidFill>
                  <a:srgbClr val="16304D"/>
                </a:solidFill>
                <a:latin typeface="Calibri" panose="020F0502020204030204" pitchFamily="34" charset="0"/>
                <a:ea typeface="Calibri" panose="020F0502020204030204" pitchFamily="34" charset="0"/>
                <a:cs typeface="Times New Roman" panose="02020603050405020304" pitchFamily="18" charset="0"/>
              </a:rPr>
              <a:t>van c</a:t>
            </a:r>
            <a:r>
              <a:rPr lang="nl-NL" sz="1800" dirty="0">
                <a:solidFill>
                  <a:srgbClr val="16304D"/>
                </a:solidFill>
                <a:effectLst/>
                <a:latin typeface="Calibri" panose="020F0502020204030204" pitchFamily="34" charset="0"/>
                <a:ea typeface="Calibri" panose="020F0502020204030204" pitchFamily="34" charset="0"/>
                <a:cs typeface="Times New Roman" panose="02020603050405020304" pitchFamily="18" charset="0"/>
              </a:rPr>
              <a:t>omplete ruptuur van het ulnaire collaterale ligament (UCL) van de duim.</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59552" y="6046148"/>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7"/>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8"/>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9"/>
          <a:stretch>
            <a:fillRect/>
          </a:stretch>
        </p:blipFill>
        <p:spPr>
          <a:xfrm>
            <a:off x="10883333" y="752465"/>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10"/>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1"/>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2"/>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3"/>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4"/>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5"/>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6"/>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7"/>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8"/>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9"/>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988656" y="4764670"/>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Afbeelding met tekst, schermopname, Lettertype, ontwerp&#10;&#10;Automatisch gegenereerde beschrijving">
            <a:extLst>
              <a:ext uri="{FF2B5EF4-FFF2-40B4-BE49-F238E27FC236}">
                <a16:creationId xmlns:a16="http://schemas.microsoft.com/office/drawing/2014/main" id="{BDCC79E5-62DA-C060-9576-81DB59F61812}"/>
              </a:ext>
            </a:extLst>
          </p:cNvPr>
          <p:cNvPicPr>
            <a:picLocks noChangeAspect="1"/>
          </p:cNvPicPr>
          <p:nvPr/>
        </p:nvPicPr>
        <p:blipFill>
          <a:blip r:embed="rId21"/>
          <a:stretch>
            <a:fillRect/>
          </a:stretch>
        </p:blipFill>
        <p:spPr>
          <a:xfrm>
            <a:off x="10356093" y="0"/>
            <a:ext cx="1835907" cy="6858000"/>
          </a:xfrm>
          <a:prstGeom prst="rect">
            <a:avLst/>
          </a:prstGeom>
        </p:spPr>
      </p:pic>
      <p:sp>
        <p:nvSpPr>
          <p:cNvPr id="32" name="Tekstvak 31">
            <a:extLst>
              <a:ext uri="{FF2B5EF4-FFF2-40B4-BE49-F238E27FC236}">
                <a16:creationId xmlns:a16="http://schemas.microsoft.com/office/drawing/2014/main" id="{D1A26F15-4185-4170-920C-D1263D671736}"/>
              </a:ext>
            </a:extLst>
          </p:cNvPr>
          <p:cNvSpPr txBox="1"/>
          <p:nvPr/>
        </p:nvSpPr>
        <p:spPr>
          <a:xfrm>
            <a:off x="4789881" y="4039322"/>
            <a:ext cx="5514110" cy="584775"/>
          </a:xfrm>
          <a:prstGeom prst="rect">
            <a:avLst/>
          </a:prstGeom>
          <a:noFill/>
          <a:ln w="28575">
            <a:solidFill>
              <a:srgbClr val="ED7040"/>
            </a:solidFill>
          </a:ln>
        </p:spPr>
        <p:txBody>
          <a:bodyPr wrap="square">
            <a:spAutoFit/>
          </a:bodyPr>
          <a:lstStyle/>
          <a:p>
            <a:pPr algn="ctr"/>
            <a:r>
              <a:rPr lang="nl-NL" sz="32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Uitleg inzien MHQ totaal score</a:t>
            </a:r>
            <a:r>
              <a:rPr lang="nl-NL" sz="32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34" name="Tekstvak 33">
            <a:extLst>
              <a:ext uri="{FF2B5EF4-FFF2-40B4-BE49-F238E27FC236}">
                <a16:creationId xmlns:a16="http://schemas.microsoft.com/office/drawing/2014/main" id="{104C04AF-7478-4FD8-BA2A-A0761420A354}"/>
              </a:ext>
            </a:extLst>
          </p:cNvPr>
          <p:cNvSpPr txBox="1"/>
          <p:nvPr/>
        </p:nvSpPr>
        <p:spPr>
          <a:xfrm>
            <a:off x="4781121" y="5468348"/>
            <a:ext cx="5514110" cy="1077218"/>
          </a:xfrm>
          <a:prstGeom prst="rect">
            <a:avLst/>
          </a:prstGeom>
          <a:noFill/>
          <a:ln w="28575">
            <a:solidFill>
              <a:srgbClr val="ED7040"/>
            </a:solidFill>
          </a:ln>
        </p:spPr>
        <p:txBody>
          <a:bodyPr wrap="square">
            <a:spAutoFit/>
          </a:bodyPr>
          <a:lstStyle/>
          <a:p>
            <a:pPr algn="ctr"/>
            <a:r>
              <a:rPr lang="nl-NL" sz="32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Uitleg uitkomsten bij ROM en Grip </a:t>
            </a:r>
            <a:r>
              <a:rPr lang="nl-NL" sz="3200" b="1" dirty="0" err="1">
                <a:solidFill>
                  <a:srgbClr val="16304D"/>
                </a:solidFill>
                <a:latin typeface="Calibri" panose="020F0502020204030204" pitchFamily="34" charset="0"/>
                <a:ea typeface="Calibri" panose="020F0502020204030204" pitchFamily="34" charset="0"/>
                <a:cs typeface="Times New Roman" panose="02020603050405020304" pitchFamily="18" charset="0"/>
              </a:rPr>
              <a:t>and</a:t>
            </a:r>
            <a:r>
              <a:rPr lang="nl-NL" sz="32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 </a:t>
            </a:r>
            <a:r>
              <a:rPr lang="nl-NL" sz="3200" b="1" dirty="0" err="1">
                <a:solidFill>
                  <a:srgbClr val="16304D"/>
                </a:solidFill>
                <a:latin typeface="Calibri" panose="020F0502020204030204" pitchFamily="34" charset="0"/>
                <a:ea typeface="Calibri" panose="020F0502020204030204" pitchFamily="34" charset="0"/>
                <a:cs typeface="Times New Roman" panose="02020603050405020304" pitchFamily="18" charset="0"/>
              </a:rPr>
              <a:t>Pinch</a:t>
            </a:r>
            <a:r>
              <a:rPr lang="nl-NL" sz="32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 </a:t>
            </a:r>
            <a:r>
              <a:rPr lang="nl-NL" sz="3200" b="1" dirty="0" err="1">
                <a:solidFill>
                  <a:srgbClr val="16304D"/>
                </a:solidFill>
                <a:latin typeface="Calibri" panose="020F0502020204030204" pitchFamily="34" charset="0"/>
                <a:ea typeface="Calibri" panose="020F0502020204030204" pitchFamily="34" charset="0"/>
                <a:cs typeface="Times New Roman" panose="02020603050405020304" pitchFamily="18" charset="0"/>
              </a:rPr>
              <a:t>Strength</a:t>
            </a:r>
            <a:endParaRPr lang="nl-NL" sz="3200" b="1"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5" name="Tekstvak 34">
            <a:extLst>
              <a:ext uri="{FF2B5EF4-FFF2-40B4-BE49-F238E27FC236}">
                <a16:creationId xmlns:a16="http://schemas.microsoft.com/office/drawing/2014/main" id="{B26A81F1-29C7-4FD6-B295-0E413235A3BE}"/>
              </a:ext>
            </a:extLst>
          </p:cNvPr>
          <p:cNvSpPr txBox="1"/>
          <p:nvPr/>
        </p:nvSpPr>
        <p:spPr>
          <a:xfrm>
            <a:off x="4042661" y="4033448"/>
            <a:ext cx="630750" cy="584775"/>
          </a:xfrm>
          <a:prstGeom prst="rect">
            <a:avLst/>
          </a:prstGeom>
          <a:noFill/>
          <a:ln w="28575">
            <a:solidFill>
              <a:srgbClr val="ED7040"/>
            </a:solidFill>
          </a:ln>
        </p:spPr>
        <p:txBody>
          <a:bodyPr wrap="square">
            <a:spAutoFit/>
          </a:bodyPr>
          <a:lstStyle/>
          <a:p>
            <a:pPr algn="ctr"/>
            <a:r>
              <a:rPr lang="nl-NL" sz="32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1</a:t>
            </a:r>
          </a:p>
        </p:txBody>
      </p:sp>
      <p:sp>
        <p:nvSpPr>
          <p:cNvPr id="36" name="Tekstvak 35">
            <a:extLst>
              <a:ext uri="{FF2B5EF4-FFF2-40B4-BE49-F238E27FC236}">
                <a16:creationId xmlns:a16="http://schemas.microsoft.com/office/drawing/2014/main" id="{497B158C-B542-4495-A372-F22FF49D498E}"/>
              </a:ext>
            </a:extLst>
          </p:cNvPr>
          <p:cNvSpPr txBox="1"/>
          <p:nvPr/>
        </p:nvSpPr>
        <p:spPr>
          <a:xfrm>
            <a:off x="4042265" y="5481486"/>
            <a:ext cx="630750" cy="584775"/>
          </a:xfrm>
          <a:prstGeom prst="rect">
            <a:avLst/>
          </a:prstGeom>
          <a:noFill/>
          <a:ln w="28575">
            <a:solidFill>
              <a:srgbClr val="ED7040"/>
            </a:solidFill>
          </a:ln>
        </p:spPr>
        <p:txBody>
          <a:bodyPr wrap="square">
            <a:spAutoFit/>
          </a:bodyPr>
          <a:lstStyle/>
          <a:p>
            <a:pPr algn="ctr"/>
            <a:r>
              <a:rPr lang="nl-NL" sz="32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p>
        </p:txBody>
      </p:sp>
      <p:sp>
        <p:nvSpPr>
          <p:cNvPr id="37" name="Tekstvak 36">
            <a:extLst>
              <a:ext uri="{FF2B5EF4-FFF2-40B4-BE49-F238E27FC236}">
                <a16:creationId xmlns:a16="http://schemas.microsoft.com/office/drawing/2014/main" id="{3D732C6B-1A74-43F8-9698-7EDC111AD26F}"/>
              </a:ext>
            </a:extLst>
          </p:cNvPr>
          <p:cNvSpPr txBox="1"/>
          <p:nvPr/>
        </p:nvSpPr>
        <p:spPr>
          <a:xfrm>
            <a:off x="4781121" y="4753835"/>
            <a:ext cx="5514110" cy="584775"/>
          </a:xfrm>
          <a:prstGeom prst="rect">
            <a:avLst/>
          </a:prstGeom>
          <a:noFill/>
          <a:ln w="28575">
            <a:solidFill>
              <a:srgbClr val="ED7040"/>
            </a:solidFill>
          </a:ln>
        </p:spPr>
        <p:txBody>
          <a:bodyPr wrap="square">
            <a:spAutoFit/>
          </a:bodyPr>
          <a:lstStyle/>
          <a:p>
            <a:pPr algn="ctr"/>
            <a:r>
              <a:rPr lang="nl-NL" sz="32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Uitleg inzien PSFS totaal score</a:t>
            </a:r>
            <a:r>
              <a:rPr lang="nl-NL" sz="32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38" name="Tekstvak 37">
            <a:extLst>
              <a:ext uri="{FF2B5EF4-FFF2-40B4-BE49-F238E27FC236}">
                <a16:creationId xmlns:a16="http://schemas.microsoft.com/office/drawing/2014/main" id="{FB023017-EE6F-4FE7-8FAF-52B81B513F4D}"/>
              </a:ext>
            </a:extLst>
          </p:cNvPr>
          <p:cNvSpPr txBox="1"/>
          <p:nvPr/>
        </p:nvSpPr>
        <p:spPr>
          <a:xfrm>
            <a:off x="4044353" y="4757467"/>
            <a:ext cx="630750" cy="584775"/>
          </a:xfrm>
          <a:prstGeom prst="rect">
            <a:avLst/>
          </a:prstGeom>
          <a:noFill/>
          <a:ln w="28575">
            <a:solidFill>
              <a:srgbClr val="ED7040"/>
            </a:solidFill>
          </a:ln>
        </p:spPr>
        <p:txBody>
          <a:bodyPr wrap="square">
            <a:spAutoFit/>
          </a:bodyPr>
          <a:lstStyle/>
          <a:p>
            <a:pPr algn="ctr"/>
            <a:r>
              <a:rPr lang="nl-NL" sz="32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p>
        </p:txBody>
      </p:sp>
    </p:spTree>
    <p:extLst>
      <p:ext uri="{BB962C8B-B14F-4D97-AF65-F5344CB8AC3E}">
        <p14:creationId xmlns:p14="http://schemas.microsoft.com/office/powerpoint/2010/main" val="2747192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13E07BF-8E04-4CA8-BD57-E78E8E68D472}"/>
              </a:ext>
            </a:extLst>
          </p:cNvPr>
          <p:cNvPicPr>
            <a:picLocks noChangeAspect="1"/>
          </p:cNvPicPr>
          <p:nvPr/>
        </p:nvPicPr>
        <p:blipFill>
          <a:blip r:embed="rId2"/>
          <a:stretch>
            <a:fillRect/>
          </a:stretch>
        </p:blipFill>
        <p:spPr>
          <a:xfrm>
            <a:off x="2752760" y="0"/>
            <a:ext cx="9439240" cy="6858000"/>
          </a:xfrm>
          <a:prstGeom prst="rect">
            <a:avLst/>
          </a:prstGeom>
        </p:spPr>
      </p:pic>
      <p:sp>
        <p:nvSpPr>
          <p:cNvPr id="5" name="Tekstvak 4">
            <a:extLst>
              <a:ext uri="{FF2B5EF4-FFF2-40B4-BE49-F238E27FC236}">
                <a16:creationId xmlns:a16="http://schemas.microsoft.com/office/drawing/2014/main" id="{B23832FC-8CC8-428B-AC5B-A41643B7A489}"/>
              </a:ext>
            </a:extLst>
          </p:cNvPr>
          <p:cNvSpPr txBox="1"/>
          <p:nvPr/>
        </p:nvSpPr>
        <p:spPr>
          <a:xfrm>
            <a:off x="0" y="197346"/>
            <a:ext cx="2604977" cy="6463308"/>
          </a:xfrm>
          <a:prstGeom prst="rect">
            <a:avLst/>
          </a:prstGeom>
          <a:noFill/>
          <a:ln w="19050">
            <a:solidFill>
              <a:srgbClr val="ED7040"/>
            </a:solidFill>
          </a:ln>
        </p:spPr>
        <p:txBody>
          <a:bodyPr wrap="square" rtlCol="0">
            <a:spAutoFit/>
          </a:bodyPr>
          <a:lstStyle/>
          <a:p>
            <a:r>
              <a:rPr lang="nl-NL" b="1" dirty="0">
                <a:solidFill>
                  <a:srgbClr val="042A48"/>
                </a:solidFill>
              </a:rPr>
              <a:t>Visits:</a:t>
            </a:r>
          </a:p>
          <a:p>
            <a:endParaRPr lang="nl-NL" dirty="0">
              <a:solidFill>
                <a:srgbClr val="042A48"/>
              </a:solidFill>
            </a:endParaRPr>
          </a:p>
          <a:p>
            <a:r>
              <a:rPr lang="nl-NL" dirty="0">
                <a:solidFill>
                  <a:srgbClr val="042A48"/>
                </a:solidFill>
              </a:rPr>
              <a:t>1  Bij de </a:t>
            </a:r>
            <a:r>
              <a:rPr lang="nl-NL" b="1" dirty="0">
                <a:solidFill>
                  <a:srgbClr val="042A48"/>
                </a:solidFill>
              </a:rPr>
              <a:t>Range of Motion </a:t>
            </a:r>
            <a:r>
              <a:rPr lang="nl-NL" dirty="0">
                <a:solidFill>
                  <a:srgbClr val="042A48"/>
                </a:solidFill>
              </a:rPr>
              <a:t>zijn tegenwoordig onderaan berekeningen te zien van het totale bereik van het IP- en MCP-gewricht. </a:t>
            </a:r>
          </a:p>
          <a:p>
            <a:endParaRPr lang="nl-NL" b="1" dirty="0">
              <a:solidFill>
                <a:srgbClr val="042A48"/>
              </a:solidFill>
            </a:endParaRPr>
          </a:p>
          <a:p>
            <a:r>
              <a:rPr lang="nl-NL" dirty="0">
                <a:solidFill>
                  <a:srgbClr val="042A48"/>
                </a:solidFill>
              </a:rPr>
              <a:t>2  Ook staan er percentages van het totale bereik van de aangedane hand t.o.v. de niet aangedane hand.</a:t>
            </a:r>
          </a:p>
          <a:p>
            <a:endParaRPr lang="nl-NL" dirty="0">
              <a:solidFill>
                <a:srgbClr val="042A48"/>
              </a:solidFill>
            </a:endParaRPr>
          </a:p>
          <a:p>
            <a:r>
              <a:rPr lang="nl-NL" dirty="0">
                <a:solidFill>
                  <a:srgbClr val="042A48"/>
                </a:solidFill>
              </a:rPr>
              <a:t>3  Onderaan is per beweging te zien hoeveel graden ROM verschil er is van de aangedane t.o.v. de niet aangedane hand. Een negatieve uitkomst betekent een tekort aan graden.</a:t>
            </a:r>
          </a:p>
        </p:txBody>
      </p:sp>
      <p:sp>
        <p:nvSpPr>
          <p:cNvPr id="6" name="Ovaal 5">
            <a:extLst>
              <a:ext uri="{FF2B5EF4-FFF2-40B4-BE49-F238E27FC236}">
                <a16:creationId xmlns:a16="http://schemas.microsoft.com/office/drawing/2014/main" id="{5EDD11A0-C102-4B88-AE10-FFD7E2D0BC24}"/>
              </a:ext>
            </a:extLst>
          </p:cNvPr>
          <p:cNvSpPr/>
          <p:nvPr/>
        </p:nvSpPr>
        <p:spPr>
          <a:xfrm>
            <a:off x="8431619" y="2093873"/>
            <a:ext cx="255181" cy="255182"/>
          </a:xfrm>
          <a:prstGeom prst="ellipse">
            <a:avLst/>
          </a:prstGeom>
          <a:solidFill>
            <a:srgbClr val="ED7040"/>
          </a:solidFill>
          <a:ln>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1</a:t>
            </a:r>
          </a:p>
        </p:txBody>
      </p:sp>
      <p:sp>
        <p:nvSpPr>
          <p:cNvPr id="8" name="Ovaal 7">
            <a:extLst>
              <a:ext uri="{FF2B5EF4-FFF2-40B4-BE49-F238E27FC236}">
                <a16:creationId xmlns:a16="http://schemas.microsoft.com/office/drawing/2014/main" id="{55A179FB-2377-4172-A650-58E99E791B3F}"/>
              </a:ext>
            </a:extLst>
          </p:cNvPr>
          <p:cNvSpPr/>
          <p:nvPr/>
        </p:nvSpPr>
        <p:spPr>
          <a:xfrm>
            <a:off x="8431619" y="2845402"/>
            <a:ext cx="255181" cy="255182"/>
          </a:xfrm>
          <a:prstGeom prst="ellipse">
            <a:avLst/>
          </a:prstGeom>
          <a:solidFill>
            <a:srgbClr val="ED7040"/>
          </a:solidFill>
          <a:ln>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1</a:t>
            </a:r>
          </a:p>
        </p:txBody>
      </p:sp>
      <p:sp>
        <p:nvSpPr>
          <p:cNvPr id="9" name="Ovaal 8">
            <a:extLst>
              <a:ext uri="{FF2B5EF4-FFF2-40B4-BE49-F238E27FC236}">
                <a16:creationId xmlns:a16="http://schemas.microsoft.com/office/drawing/2014/main" id="{118D8155-6C84-4C7A-B0B6-B0968FB28114}"/>
              </a:ext>
            </a:extLst>
          </p:cNvPr>
          <p:cNvSpPr/>
          <p:nvPr/>
        </p:nvSpPr>
        <p:spPr>
          <a:xfrm>
            <a:off x="8431619" y="4126915"/>
            <a:ext cx="255181" cy="255182"/>
          </a:xfrm>
          <a:prstGeom prst="ellipse">
            <a:avLst/>
          </a:prstGeom>
          <a:solidFill>
            <a:srgbClr val="ED7040"/>
          </a:solidFill>
          <a:ln>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2</a:t>
            </a:r>
          </a:p>
        </p:txBody>
      </p:sp>
      <p:sp>
        <p:nvSpPr>
          <p:cNvPr id="10" name="Ovaal 9">
            <a:extLst>
              <a:ext uri="{FF2B5EF4-FFF2-40B4-BE49-F238E27FC236}">
                <a16:creationId xmlns:a16="http://schemas.microsoft.com/office/drawing/2014/main" id="{B68961A2-C1A9-448B-A4CD-E34514C4BA27}"/>
              </a:ext>
            </a:extLst>
          </p:cNvPr>
          <p:cNvSpPr/>
          <p:nvPr/>
        </p:nvSpPr>
        <p:spPr>
          <a:xfrm>
            <a:off x="8431618" y="5576487"/>
            <a:ext cx="255181" cy="255182"/>
          </a:xfrm>
          <a:prstGeom prst="ellipse">
            <a:avLst/>
          </a:prstGeom>
          <a:solidFill>
            <a:srgbClr val="ED7040"/>
          </a:solidFill>
          <a:ln>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3</a:t>
            </a:r>
          </a:p>
        </p:txBody>
      </p:sp>
      <p:sp>
        <p:nvSpPr>
          <p:cNvPr id="11" name="Ovaal 10">
            <a:extLst>
              <a:ext uri="{FF2B5EF4-FFF2-40B4-BE49-F238E27FC236}">
                <a16:creationId xmlns:a16="http://schemas.microsoft.com/office/drawing/2014/main" id="{7AD9AEC4-D5A4-4C45-B6B5-26E18FC86C61}"/>
              </a:ext>
            </a:extLst>
          </p:cNvPr>
          <p:cNvSpPr/>
          <p:nvPr/>
        </p:nvSpPr>
        <p:spPr>
          <a:xfrm>
            <a:off x="0" y="800244"/>
            <a:ext cx="255181" cy="255182"/>
          </a:xfrm>
          <a:prstGeom prst="ellipse">
            <a:avLst/>
          </a:prstGeom>
          <a:solidFill>
            <a:srgbClr val="ED7040"/>
          </a:solidFill>
          <a:ln>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1</a:t>
            </a:r>
          </a:p>
        </p:txBody>
      </p:sp>
      <p:sp>
        <p:nvSpPr>
          <p:cNvPr id="12" name="Ovaal 11">
            <a:extLst>
              <a:ext uri="{FF2B5EF4-FFF2-40B4-BE49-F238E27FC236}">
                <a16:creationId xmlns:a16="http://schemas.microsoft.com/office/drawing/2014/main" id="{06C87790-9724-4943-8E65-3CB6BBC552D2}"/>
              </a:ext>
            </a:extLst>
          </p:cNvPr>
          <p:cNvSpPr/>
          <p:nvPr/>
        </p:nvSpPr>
        <p:spPr>
          <a:xfrm>
            <a:off x="0" y="2705985"/>
            <a:ext cx="255181" cy="255182"/>
          </a:xfrm>
          <a:prstGeom prst="ellipse">
            <a:avLst/>
          </a:prstGeom>
          <a:solidFill>
            <a:srgbClr val="ED7040"/>
          </a:solidFill>
          <a:ln>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2</a:t>
            </a:r>
          </a:p>
        </p:txBody>
      </p:sp>
      <p:sp>
        <p:nvSpPr>
          <p:cNvPr id="13" name="Ovaal 12">
            <a:extLst>
              <a:ext uri="{FF2B5EF4-FFF2-40B4-BE49-F238E27FC236}">
                <a16:creationId xmlns:a16="http://schemas.microsoft.com/office/drawing/2014/main" id="{EC4EFB26-3BEC-49E7-A76F-9C4093550C49}"/>
              </a:ext>
            </a:extLst>
          </p:cNvPr>
          <p:cNvSpPr/>
          <p:nvPr/>
        </p:nvSpPr>
        <p:spPr>
          <a:xfrm>
            <a:off x="0" y="4356544"/>
            <a:ext cx="255181" cy="255182"/>
          </a:xfrm>
          <a:prstGeom prst="ellipse">
            <a:avLst/>
          </a:prstGeom>
          <a:solidFill>
            <a:srgbClr val="ED7040"/>
          </a:solidFill>
          <a:ln>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3</a:t>
            </a:r>
          </a:p>
        </p:txBody>
      </p:sp>
      <p:sp>
        <p:nvSpPr>
          <p:cNvPr id="14" name="Rechthoek 13">
            <a:extLst>
              <a:ext uri="{FF2B5EF4-FFF2-40B4-BE49-F238E27FC236}">
                <a16:creationId xmlns:a16="http://schemas.microsoft.com/office/drawing/2014/main" id="{884F8F44-1089-47EB-9E8C-FB9A07355F61}"/>
              </a:ext>
            </a:extLst>
          </p:cNvPr>
          <p:cNvSpPr/>
          <p:nvPr/>
        </p:nvSpPr>
        <p:spPr>
          <a:xfrm rot="5400000">
            <a:off x="4948857" y="2329127"/>
            <a:ext cx="394599" cy="1148315"/>
          </a:xfrm>
          <a:prstGeom prst="rect">
            <a:avLst/>
          </a:prstGeom>
          <a:noFill/>
          <a:ln w="28575">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28474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3501272-7F9D-4412-87F2-6F8F717F8128}"/>
              </a:ext>
            </a:extLst>
          </p:cNvPr>
          <p:cNvSpPr txBox="1"/>
          <p:nvPr/>
        </p:nvSpPr>
        <p:spPr>
          <a:xfrm>
            <a:off x="849000" y="3571977"/>
            <a:ext cx="9996257" cy="2585323"/>
          </a:xfrm>
          <a:prstGeom prst="rect">
            <a:avLst/>
          </a:prstGeom>
          <a:noFill/>
          <a:ln w="19050">
            <a:solidFill>
              <a:srgbClr val="ED7040"/>
            </a:solidFill>
          </a:ln>
        </p:spPr>
        <p:txBody>
          <a:bodyPr wrap="square" rtlCol="0">
            <a:spAutoFit/>
          </a:bodyPr>
          <a:lstStyle/>
          <a:p>
            <a:r>
              <a:rPr lang="nl-NL" b="1" dirty="0">
                <a:solidFill>
                  <a:srgbClr val="042A48"/>
                </a:solidFill>
              </a:rPr>
              <a:t>Bij Visits:</a:t>
            </a:r>
          </a:p>
          <a:p>
            <a:endParaRPr lang="nl-NL" b="1" dirty="0">
              <a:solidFill>
                <a:srgbClr val="042A48"/>
              </a:solidFill>
            </a:endParaRPr>
          </a:p>
          <a:p>
            <a:r>
              <a:rPr lang="nl-NL" b="1" dirty="0">
                <a:solidFill>
                  <a:srgbClr val="042A48"/>
                </a:solidFill>
              </a:rPr>
              <a:t>Grip </a:t>
            </a:r>
            <a:r>
              <a:rPr lang="nl-NL" b="1" dirty="0" err="1">
                <a:solidFill>
                  <a:srgbClr val="042A48"/>
                </a:solidFill>
              </a:rPr>
              <a:t>and</a:t>
            </a:r>
            <a:r>
              <a:rPr lang="nl-NL" b="1" dirty="0">
                <a:solidFill>
                  <a:srgbClr val="042A48"/>
                </a:solidFill>
              </a:rPr>
              <a:t> </a:t>
            </a:r>
            <a:r>
              <a:rPr lang="nl-NL" b="1" dirty="0" err="1">
                <a:solidFill>
                  <a:srgbClr val="042A48"/>
                </a:solidFill>
              </a:rPr>
              <a:t>Pinch</a:t>
            </a:r>
            <a:r>
              <a:rPr lang="nl-NL" b="1" dirty="0">
                <a:solidFill>
                  <a:srgbClr val="042A48"/>
                </a:solidFill>
              </a:rPr>
              <a:t> </a:t>
            </a:r>
            <a:r>
              <a:rPr lang="nl-NL" b="1" dirty="0" err="1">
                <a:solidFill>
                  <a:srgbClr val="042A48"/>
                </a:solidFill>
              </a:rPr>
              <a:t>Strength</a:t>
            </a:r>
            <a:endParaRPr lang="nl-NL" b="1" dirty="0">
              <a:solidFill>
                <a:srgbClr val="042A48"/>
              </a:solidFill>
            </a:endParaRPr>
          </a:p>
          <a:p>
            <a:endParaRPr lang="nl-NL" dirty="0">
              <a:solidFill>
                <a:srgbClr val="042A48"/>
              </a:solidFill>
            </a:endParaRPr>
          </a:p>
          <a:p>
            <a:r>
              <a:rPr lang="nl-NL" dirty="0">
                <a:solidFill>
                  <a:srgbClr val="042A48"/>
                </a:solidFill>
              </a:rPr>
              <a:t>→ Onderaan zijn de percentages te zien van de gemiddeldes in grip </a:t>
            </a:r>
            <a:r>
              <a:rPr lang="nl-NL" dirty="0" err="1">
                <a:solidFill>
                  <a:srgbClr val="042A48"/>
                </a:solidFill>
              </a:rPr>
              <a:t>strength</a:t>
            </a:r>
            <a:r>
              <a:rPr lang="nl-NL" dirty="0">
                <a:solidFill>
                  <a:srgbClr val="042A48"/>
                </a:solidFill>
              </a:rPr>
              <a:t>, </a:t>
            </a:r>
            <a:r>
              <a:rPr lang="nl-NL" dirty="0" err="1">
                <a:solidFill>
                  <a:srgbClr val="042A48"/>
                </a:solidFill>
              </a:rPr>
              <a:t>key</a:t>
            </a:r>
            <a:r>
              <a:rPr lang="nl-NL" dirty="0">
                <a:solidFill>
                  <a:srgbClr val="042A48"/>
                </a:solidFill>
              </a:rPr>
              <a:t> en tip </a:t>
            </a:r>
            <a:r>
              <a:rPr lang="nl-NL" dirty="0" err="1">
                <a:solidFill>
                  <a:srgbClr val="042A48"/>
                </a:solidFill>
              </a:rPr>
              <a:t>pinch</a:t>
            </a:r>
            <a:r>
              <a:rPr lang="nl-NL" dirty="0">
                <a:solidFill>
                  <a:srgbClr val="042A48"/>
                </a:solidFill>
              </a:rPr>
              <a:t> van de aangedane hand t.o.v. de niet aangedane hand</a:t>
            </a:r>
          </a:p>
          <a:p>
            <a:endParaRPr lang="nl-NL" dirty="0">
              <a:solidFill>
                <a:srgbClr val="042A48"/>
              </a:solidFill>
            </a:endParaRPr>
          </a:p>
          <a:p>
            <a:r>
              <a:rPr lang="nl-NL" b="1" dirty="0">
                <a:solidFill>
                  <a:srgbClr val="042A48"/>
                </a:solidFill>
              </a:rPr>
              <a:t>NB</a:t>
            </a:r>
            <a:r>
              <a:rPr lang="nl-NL" dirty="0">
                <a:solidFill>
                  <a:srgbClr val="042A48"/>
                </a:solidFill>
              </a:rPr>
              <a:t>: In de berekening is gecorrigeerd met 10% voor de rechtsdominante hand. Voor linksdominante personen geldt over het algemeen geen verschil in kracht tussen beide handen.</a:t>
            </a:r>
          </a:p>
        </p:txBody>
      </p:sp>
      <p:pic>
        <p:nvPicPr>
          <p:cNvPr id="6" name="Afbeelding 5">
            <a:extLst>
              <a:ext uri="{FF2B5EF4-FFF2-40B4-BE49-F238E27FC236}">
                <a16:creationId xmlns:a16="http://schemas.microsoft.com/office/drawing/2014/main" id="{61B59074-0F37-4A6A-A65C-BB9581813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000" y="199565"/>
            <a:ext cx="10494000" cy="3147316"/>
          </a:xfrm>
          <a:prstGeom prst="rect">
            <a:avLst/>
          </a:prstGeom>
        </p:spPr>
      </p:pic>
      <p:sp>
        <p:nvSpPr>
          <p:cNvPr id="7" name="Ovaal 6">
            <a:extLst>
              <a:ext uri="{FF2B5EF4-FFF2-40B4-BE49-F238E27FC236}">
                <a16:creationId xmlns:a16="http://schemas.microsoft.com/office/drawing/2014/main" id="{B4E908BB-A15E-4719-855B-9747FD57650C}"/>
              </a:ext>
            </a:extLst>
          </p:cNvPr>
          <p:cNvSpPr/>
          <p:nvPr/>
        </p:nvSpPr>
        <p:spPr>
          <a:xfrm>
            <a:off x="4243526" y="2047589"/>
            <a:ext cx="1020932" cy="1463531"/>
          </a:xfrm>
          <a:prstGeom prst="ellipse">
            <a:avLst/>
          </a:prstGeom>
          <a:noFill/>
          <a:ln w="28575">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3100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648129" y="752354"/>
            <a:ext cx="8675846" cy="3053291"/>
          </a:xfrm>
          <a:prstGeom prst="rect">
            <a:avLst/>
          </a:prstGeom>
          <a:ln>
            <a:noFill/>
          </a:ln>
          <a:extLst>
            <a:ext uri="{53640926-AAD7-44D8-BBD7-CCE9431645EC}">
              <a14:shadowObscured xmlns:a14="http://schemas.microsoft.com/office/drawing/2010/main"/>
            </a:ext>
          </a:extLst>
        </p:spPr>
      </p:pic>
      <p:sp>
        <p:nvSpPr>
          <p:cNvPr id="8" name="Tekstvak 7">
            <a:extLst>
              <a:ext uri="{FF2B5EF4-FFF2-40B4-BE49-F238E27FC236}">
                <a16:creationId xmlns:a16="http://schemas.microsoft.com/office/drawing/2014/main" id="{A17AD35D-803D-0B16-609F-F1FF745ABAF4}"/>
              </a:ext>
            </a:extLst>
          </p:cNvPr>
          <p:cNvSpPr txBox="1"/>
          <p:nvPr/>
        </p:nvSpPr>
        <p:spPr>
          <a:xfrm>
            <a:off x="795371" y="4752370"/>
            <a:ext cx="3951632" cy="646331"/>
          </a:xfrm>
          <a:prstGeom prst="rect">
            <a:avLst/>
          </a:prstGeom>
          <a:noFill/>
        </p:spPr>
        <p:txBody>
          <a:bodyPr wrap="square">
            <a:spAutoFit/>
          </a:bodyPr>
          <a:lstStyle/>
          <a:p>
            <a:r>
              <a:rPr lang="nl-NL" sz="1800" b="1" dirty="0">
                <a:solidFill>
                  <a:srgbClr val="16304D"/>
                </a:solidFill>
                <a:effectLst/>
                <a:latin typeface="Calibri" panose="020F0502020204030204" pitchFamily="34" charset="0"/>
                <a:ea typeface="Calibri" panose="020F0502020204030204" pitchFamily="34" charset="0"/>
                <a:cs typeface="Calibri" panose="020F0502020204030204" pitchFamily="34" charset="0"/>
              </a:rPr>
              <a:t>Veronique van de Lücht</a:t>
            </a:r>
            <a:r>
              <a:rPr lang="nl-NL" sz="1800" dirty="0">
                <a:solidFill>
                  <a:srgbClr val="16304D"/>
                </a:solidFill>
                <a:effectLst/>
                <a:latin typeface="Calibri" panose="020F0502020204030204" pitchFamily="34" charset="0"/>
                <a:ea typeface="Calibri" panose="020F0502020204030204" pitchFamily="34" charset="0"/>
                <a:cs typeface="Calibri" panose="020F0502020204030204" pitchFamily="34" charset="0"/>
              </a:rPr>
              <a:t>  </a:t>
            </a:r>
            <a:r>
              <a:rPr lang="nl-NL" sz="1800" b="1" dirty="0">
                <a:solidFill>
                  <a:srgbClr val="16304D"/>
                </a:solidFill>
                <a:effectLst/>
                <a:latin typeface="Calibri" panose="020F0502020204030204" pitchFamily="34" charset="0"/>
                <a:ea typeface="Calibri" panose="020F0502020204030204" pitchFamily="34" charset="0"/>
                <a:cs typeface="Calibri" panose="020F0502020204030204" pitchFamily="34" charset="0"/>
              </a:rPr>
              <a:t>  </a:t>
            </a:r>
            <a:endParaRPr lang="nl-NL" sz="1800" dirty="0">
              <a:solidFill>
                <a:srgbClr val="16304D"/>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solidFill>
                  <a:srgbClr val="16304D"/>
                </a:solidFill>
                <a:effectLst/>
                <a:latin typeface="Calibri" panose="020F0502020204030204" pitchFamily="34" charset="0"/>
                <a:ea typeface="Calibri" panose="020F0502020204030204" pitchFamily="34" charset="0"/>
                <a:cs typeface="Calibri" panose="020F0502020204030204" pitchFamily="34" charset="0"/>
              </a:rPr>
              <a:t>Coördinerend arts-onderzoeker  </a:t>
            </a:r>
            <a:endParaRPr lang="nl-NL" sz="1800" dirty="0">
              <a:solidFill>
                <a:srgbClr val="16304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kstvak 14">
            <a:extLst>
              <a:ext uri="{FF2B5EF4-FFF2-40B4-BE49-F238E27FC236}">
                <a16:creationId xmlns:a16="http://schemas.microsoft.com/office/drawing/2014/main" id="{FA4B650C-3C7A-844A-4988-8CC330761C94}"/>
              </a:ext>
            </a:extLst>
          </p:cNvPr>
          <p:cNvSpPr txBox="1"/>
          <p:nvPr/>
        </p:nvSpPr>
        <p:spPr>
          <a:xfrm>
            <a:off x="795371" y="5580153"/>
            <a:ext cx="3951632" cy="646331"/>
          </a:xfrm>
          <a:prstGeom prst="rect">
            <a:avLst/>
          </a:prstGeom>
          <a:noFill/>
        </p:spPr>
        <p:txBody>
          <a:bodyPr wrap="square">
            <a:spAutoFit/>
          </a:bodyPr>
          <a:lstStyle/>
          <a:p>
            <a:r>
              <a:rPr lang="nl-NL" sz="1800" b="1" dirty="0">
                <a:solidFill>
                  <a:srgbClr val="16304D"/>
                </a:solidFill>
                <a:effectLst/>
                <a:latin typeface="Calibri" panose="020F0502020204030204" pitchFamily="34" charset="0"/>
                <a:ea typeface="Calibri" panose="020F0502020204030204" pitchFamily="34" charset="0"/>
                <a:cs typeface="Calibri" panose="020F0502020204030204" pitchFamily="34" charset="0"/>
              </a:rPr>
              <a:t>Mark van Heijl   </a:t>
            </a:r>
          </a:p>
          <a:p>
            <a:r>
              <a:rPr lang="nl-NL" sz="1800" dirty="0">
                <a:solidFill>
                  <a:srgbClr val="16304D"/>
                </a:solidFill>
                <a:effectLst/>
                <a:latin typeface="Calibri" panose="020F0502020204030204" pitchFamily="34" charset="0"/>
                <a:ea typeface="Calibri" panose="020F0502020204030204" pitchFamily="34" charset="0"/>
                <a:cs typeface="Calibri" panose="020F0502020204030204" pitchFamily="34" charset="0"/>
              </a:rPr>
              <a:t>Hoofonderzoeker, traumachirurg </a:t>
            </a:r>
            <a:endParaRPr lang="nl-NL" sz="1800" dirty="0">
              <a:solidFill>
                <a:srgbClr val="16304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Afbeelding 15" descr="Logo Diak.png">
            <a:extLst>
              <a:ext uri="{FF2B5EF4-FFF2-40B4-BE49-F238E27FC236}">
                <a16:creationId xmlns:a16="http://schemas.microsoft.com/office/drawing/2014/main" id="{26E1A324-5703-15C4-4649-A4B84C080D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615" y="4788027"/>
            <a:ext cx="1029588" cy="287508"/>
          </a:xfrm>
          <a:prstGeom prst="rect">
            <a:avLst/>
          </a:prstGeom>
        </p:spPr>
      </p:pic>
      <p:pic>
        <p:nvPicPr>
          <p:cNvPr id="17" name="Afbeelding 16" descr="Logo Diak.png">
            <a:extLst>
              <a:ext uri="{FF2B5EF4-FFF2-40B4-BE49-F238E27FC236}">
                <a16:creationId xmlns:a16="http://schemas.microsoft.com/office/drawing/2014/main" id="{6B1ECA85-8503-A80E-9CA9-5C4A88B28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8234" y="5615810"/>
            <a:ext cx="1029588" cy="287508"/>
          </a:xfrm>
          <a:prstGeom prst="rect">
            <a:avLst/>
          </a:prstGeom>
        </p:spPr>
      </p:pic>
      <p:sp>
        <p:nvSpPr>
          <p:cNvPr id="19" name="Tekstvak 18">
            <a:extLst>
              <a:ext uri="{FF2B5EF4-FFF2-40B4-BE49-F238E27FC236}">
                <a16:creationId xmlns:a16="http://schemas.microsoft.com/office/drawing/2014/main" id="{C7F39DF0-F60E-D82D-5F75-BAB108257394}"/>
              </a:ext>
            </a:extLst>
          </p:cNvPr>
          <p:cNvSpPr txBox="1"/>
          <p:nvPr/>
        </p:nvSpPr>
        <p:spPr>
          <a:xfrm>
            <a:off x="782810" y="3895843"/>
            <a:ext cx="7196481" cy="646331"/>
          </a:xfrm>
          <a:prstGeom prst="rect">
            <a:avLst/>
          </a:prstGeom>
          <a:noFill/>
        </p:spPr>
        <p:txBody>
          <a:bodyPr wrap="square">
            <a:spAutoFit/>
          </a:bodyPr>
          <a:lstStyle/>
          <a:p>
            <a:r>
              <a:rPr lang="nl-NL" sz="1800" dirty="0">
                <a:solidFill>
                  <a:srgbClr val="16304D"/>
                </a:solidFill>
                <a:effectLst/>
                <a:latin typeface="Calibri" panose="020F0502020204030204" pitchFamily="34" charset="0"/>
                <a:ea typeface="Calibri" panose="020F0502020204030204" pitchFamily="34" charset="0"/>
                <a:cs typeface="Times New Roman" panose="02020603050405020304" pitchFamily="18" charset="0"/>
              </a:rPr>
              <a:t>Multicenter randomized controlled trial naar de behandeling </a:t>
            </a:r>
            <a:r>
              <a:rPr lang="nl-NL" dirty="0">
                <a:solidFill>
                  <a:srgbClr val="16304D"/>
                </a:solidFill>
                <a:latin typeface="Calibri" panose="020F0502020204030204" pitchFamily="34" charset="0"/>
                <a:ea typeface="Calibri" panose="020F0502020204030204" pitchFamily="34" charset="0"/>
                <a:cs typeface="Times New Roman" panose="02020603050405020304" pitchFamily="18" charset="0"/>
              </a:rPr>
              <a:t>van c</a:t>
            </a:r>
            <a:r>
              <a:rPr lang="nl-NL" sz="1800" dirty="0">
                <a:solidFill>
                  <a:srgbClr val="16304D"/>
                </a:solidFill>
                <a:effectLst/>
                <a:latin typeface="Calibri" panose="020F0502020204030204" pitchFamily="34" charset="0"/>
                <a:ea typeface="Calibri" panose="020F0502020204030204" pitchFamily="34" charset="0"/>
                <a:cs typeface="Times New Roman" panose="02020603050405020304" pitchFamily="18" charset="0"/>
              </a:rPr>
              <a:t>omplete ruptuur van het ulnaire collaterale ligament (UCL) van de duim.</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901017" y="6226484"/>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7"/>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8"/>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9"/>
          <a:stretch>
            <a:fillRect/>
          </a:stretch>
        </p:blipFill>
        <p:spPr>
          <a:xfrm>
            <a:off x="10883333" y="752465"/>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10"/>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1"/>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2"/>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3"/>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4"/>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5"/>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6"/>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7"/>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8"/>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9"/>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988656" y="4764670"/>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Afbeelding met tekst, schermopname, Lettertype, ontwerp&#10;&#10;Automatisch gegenereerde beschrijving">
            <a:extLst>
              <a:ext uri="{FF2B5EF4-FFF2-40B4-BE49-F238E27FC236}">
                <a16:creationId xmlns:a16="http://schemas.microsoft.com/office/drawing/2014/main" id="{BDCC79E5-62DA-C060-9576-81DB59F61812}"/>
              </a:ext>
            </a:extLst>
          </p:cNvPr>
          <p:cNvPicPr>
            <a:picLocks noChangeAspect="1"/>
          </p:cNvPicPr>
          <p:nvPr/>
        </p:nvPicPr>
        <p:blipFill>
          <a:blip r:embed="rId21"/>
          <a:stretch>
            <a:fillRect/>
          </a:stretch>
        </p:blipFill>
        <p:spPr>
          <a:xfrm>
            <a:off x="10356093" y="0"/>
            <a:ext cx="1835907" cy="6858000"/>
          </a:xfrm>
          <a:prstGeom prst="rect">
            <a:avLst/>
          </a:prstGeom>
        </p:spPr>
      </p:pic>
      <p:sp>
        <p:nvSpPr>
          <p:cNvPr id="32" name="Tekstvak 31">
            <a:extLst>
              <a:ext uri="{FF2B5EF4-FFF2-40B4-BE49-F238E27FC236}">
                <a16:creationId xmlns:a16="http://schemas.microsoft.com/office/drawing/2014/main" id="{D1A26F15-4185-4170-920C-D1263D671736}"/>
              </a:ext>
            </a:extLst>
          </p:cNvPr>
          <p:cNvSpPr txBox="1"/>
          <p:nvPr/>
        </p:nvSpPr>
        <p:spPr>
          <a:xfrm>
            <a:off x="4687944" y="4904652"/>
            <a:ext cx="5514110" cy="584775"/>
          </a:xfrm>
          <a:prstGeom prst="rect">
            <a:avLst/>
          </a:prstGeom>
          <a:noFill/>
          <a:ln w="28575">
            <a:solidFill>
              <a:srgbClr val="ED7040"/>
            </a:solidFill>
          </a:ln>
        </p:spPr>
        <p:txBody>
          <a:bodyPr wrap="square">
            <a:spAutoFit/>
          </a:bodyPr>
          <a:lstStyle/>
          <a:p>
            <a:pPr algn="ctr"/>
            <a:r>
              <a:rPr lang="nl-NL" sz="32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Uitleg inzien MHQ totaal score</a:t>
            </a:r>
            <a:r>
              <a:rPr lang="nl-NL" sz="32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636424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658920F-06B8-41F1-9207-8A7181BD5D75}"/>
              </a:ext>
            </a:extLst>
          </p:cNvPr>
          <p:cNvPicPr>
            <a:picLocks noChangeAspect="1"/>
          </p:cNvPicPr>
          <p:nvPr/>
        </p:nvPicPr>
        <p:blipFill rotWithShape="1">
          <a:blip r:embed="rId2"/>
          <a:srcRect t="6047" r="67616" b="36801"/>
          <a:stretch/>
        </p:blipFill>
        <p:spPr>
          <a:xfrm>
            <a:off x="1714451" y="606056"/>
            <a:ext cx="9755310" cy="5380074"/>
          </a:xfrm>
          <a:prstGeom prst="rect">
            <a:avLst/>
          </a:prstGeom>
        </p:spPr>
      </p:pic>
      <p:sp>
        <p:nvSpPr>
          <p:cNvPr id="5" name="Pijl: rechts 4">
            <a:extLst>
              <a:ext uri="{FF2B5EF4-FFF2-40B4-BE49-F238E27FC236}">
                <a16:creationId xmlns:a16="http://schemas.microsoft.com/office/drawing/2014/main" id="{4A87B95B-5A32-4921-9207-88F7B5124C94}"/>
              </a:ext>
            </a:extLst>
          </p:cNvPr>
          <p:cNvSpPr/>
          <p:nvPr/>
        </p:nvSpPr>
        <p:spPr>
          <a:xfrm>
            <a:off x="1329069" y="3540641"/>
            <a:ext cx="1105785" cy="531627"/>
          </a:xfrm>
          <a:prstGeom prst="rightArrow">
            <a:avLst>
              <a:gd name="adj1" fmla="val 38000"/>
              <a:gd name="adj2" fmla="val 67000"/>
            </a:avLst>
          </a:prstGeom>
          <a:solidFill>
            <a:srgbClr val="ED7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rgbClr val="ED7040"/>
                </a:solidFill>
              </a:ln>
            </a:endParaRPr>
          </a:p>
        </p:txBody>
      </p:sp>
      <p:sp>
        <p:nvSpPr>
          <p:cNvPr id="6" name="Rechthoek 5">
            <a:extLst>
              <a:ext uri="{FF2B5EF4-FFF2-40B4-BE49-F238E27FC236}">
                <a16:creationId xmlns:a16="http://schemas.microsoft.com/office/drawing/2014/main" id="{E9C844E3-B0DA-4083-AB86-3639B1BEC4C8}"/>
              </a:ext>
            </a:extLst>
          </p:cNvPr>
          <p:cNvSpPr/>
          <p:nvPr/>
        </p:nvSpPr>
        <p:spPr>
          <a:xfrm>
            <a:off x="2434854" y="3662914"/>
            <a:ext cx="914400" cy="287079"/>
          </a:xfrm>
          <a:prstGeom prst="rect">
            <a:avLst/>
          </a:prstGeom>
          <a:noFill/>
          <a:ln w="38100">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noFill/>
            </a:endParaRPr>
          </a:p>
        </p:txBody>
      </p:sp>
      <p:sp>
        <p:nvSpPr>
          <p:cNvPr id="7" name="Tekstvak 6">
            <a:extLst>
              <a:ext uri="{FF2B5EF4-FFF2-40B4-BE49-F238E27FC236}">
                <a16:creationId xmlns:a16="http://schemas.microsoft.com/office/drawing/2014/main" id="{D89F9E94-E3D4-41E9-B31B-D58AC0A5599C}"/>
              </a:ext>
            </a:extLst>
          </p:cNvPr>
          <p:cNvSpPr txBox="1"/>
          <p:nvPr/>
        </p:nvSpPr>
        <p:spPr>
          <a:xfrm>
            <a:off x="1190847" y="212651"/>
            <a:ext cx="1599669" cy="369332"/>
          </a:xfrm>
          <a:prstGeom prst="rect">
            <a:avLst/>
          </a:prstGeom>
          <a:noFill/>
          <a:ln w="19050">
            <a:solidFill>
              <a:srgbClr val="ED7040"/>
            </a:solidFill>
          </a:ln>
        </p:spPr>
        <p:txBody>
          <a:bodyPr wrap="none" rtlCol="0">
            <a:spAutoFit/>
          </a:bodyPr>
          <a:lstStyle/>
          <a:p>
            <a:r>
              <a:rPr lang="nl-NL" dirty="0">
                <a:solidFill>
                  <a:srgbClr val="042A48"/>
                </a:solidFill>
              </a:rPr>
              <a:t>Klik op </a:t>
            </a:r>
            <a:r>
              <a:rPr lang="nl-NL" b="1" dirty="0">
                <a:solidFill>
                  <a:srgbClr val="042A48"/>
                </a:solidFill>
              </a:rPr>
              <a:t>Surveys</a:t>
            </a:r>
          </a:p>
        </p:txBody>
      </p:sp>
      <p:sp>
        <p:nvSpPr>
          <p:cNvPr id="8" name="Ovaal 7">
            <a:extLst>
              <a:ext uri="{FF2B5EF4-FFF2-40B4-BE49-F238E27FC236}">
                <a16:creationId xmlns:a16="http://schemas.microsoft.com/office/drawing/2014/main" id="{71D4B43B-EBFE-4683-BB30-E72C6D41CFC3}"/>
              </a:ext>
            </a:extLst>
          </p:cNvPr>
          <p:cNvSpPr/>
          <p:nvPr/>
        </p:nvSpPr>
        <p:spPr>
          <a:xfrm>
            <a:off x="106326" y="212651"/>
            <a:ext cx="478465" cy="467833"/>
          </a:xfrm>
          <a:prstGeom prst="ellipse">
            <a:avLst/>
          </a:prstGeom>
          <a:solidFill>
            <a:srgbClr val="ED7040"/>
          </a:solidFill>
          <a:ln>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1</a:t>
            </a:r>
          </a:p>
        </p:txBody>
      </p:sp>
    </p:spTree>
    <p:extLst>
      <p:ext uri="{BB962C8B-B14F-4D97-AF65-F5344CB8AC3E}">
        <p14:creationId xmlns:p14="http://schemas.microsoft.com/office/powerpoint/2010/main" val="611604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CC71AA8-F9F3-463B-8848-CFF04B7CF5B0}"/>
              </a:ext>
            </a:extLst>
          </p:cNvPr>
          <p:cNvPicPr>
            <a:picLocks noChangeAspect="1"/>
          </p:cNvPicPr>
          <p:nvPr/>
        </p:nvPicPr>
        <p:blipFill rotWithShape="1">
          <a:blip r:embed="rId2"/>
          <a:srcRect t="6047" r="51250" b="16930"/>
          <a:stretch/>
        </p:blipFill>
        <p:spPr>
          <a:xfrm>
            <a:off x="0" y="0"/>
            <a:ext cx="12145618" cy="5996763"/>
          </a:xfrm>
          <a:prstGeom prst="rect">
            <a:avLst/>
          </a:prstGeom>
        </p:spPr>
      </p:pic>
      <p:sp>
        <p:nvSpPr>
          <p:cNvPr id="6" name="Pijl: rechts 5">
            <a:extLst>
              <a:ext uri="{FF2B5EF4-FFF2-40B4-BE49-F238E27FC236}">
                <a16:creationId xmlns:a16="http://schemas.microsoft.com/office/drawing/2014/main" id="{3F7B191F-7A66-4171-90C6-D5E05302021E}"/>
              </a:ext>
            </a:extLst>
          </p:cNvPr>
          <p:cNvSpPr/>
          <p:nvPr/>
        </p:nvSpPr>
        <p:spPr>
          <a:xfrm>
            <a:off x="10792047" y="1977655"/>
            <a:ext cx="808075" cy="457201"/>
          </a:xfrm>
          <a:prstGeom prst="rightArrow">
            <a:avLst>
              <a:gd name="adj1" fmla="val 38000"/>
              <a:gd name="adj2" fmla="val 67000"/>
            </a:avLst>
          </a:prstGeom>
          <a:solidFill>
            <a:srgbClr val="ED7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1</a:t>
            </a:r>
            <a:endParaRPr lang="nl-NL" sz="3600" b="1" dirty="0"/>
          </a:p>
        </p:txBody>
      </p:sp>
      <p:sp>
        <p:nvSpPr>
          <p:cNvPr id="7" name="Pijl: rechts 6">
            <a:extLst>
              <a:ext uri="{FF2B5EF4-FFF2-40B4-BE49-F238E27FC236}">
                <a16:creationId xmlns:a16="http://schemas.microsoft.com/office/drawing/2014/main" id="{6ACE4B87-645E-42E0-B932-8BF96CD44035}"/>
              </a:ext>
            </a:extLst>
          </p:cNvPr>
          <p:cNvSpPr/>
          <p:nvPr/>
        </p:nvSpPr>
        <p:spPr>
          <a:xfrm>
            <a:off x="9583479" y="2629785"/>
            <a:ext cx="808075" cy="457201"/>
          </a:xfrm>
          <a:prstGeom prst="rightArrow">
            <a:avLst>
              <a:gd name="adj1" fmla="val 38000"/>
              <a:gd name="adj2" fmla="val 67000"/>
            </a:avLst>
          </a:prstGeom>
          <a:solidFill>
            <a:srgbClr val="ED7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2</a:t>
            </a:r>
          </a:p>
        </p:txBody>
      </p:sp>
      <p:sp>
        <p:nvSpPr>
          <p:cNvPr id="8" name="Tekstvak 7">
            <a:extLst>
              <a:ext uri="{FF2B5EF4-FFF2-40B4-BE49-F238E27FC236}">
                <a16:creationId xmlns:a16="http://schemas.microsoft.com/office/drawing/2014/main" id="{6A7A0FE4-6F9D-42D1-AD38-C23ABB802267}"/>
              </a:ext>
            </a:extLst>
          </p:cNvPr>
          <p:cNvSpPr txBox="1"/>
          <p:nvPr/>
        </p:nvSpPr>
        <p:spPr>
          <a:xfrm>
            <a:off x="1265447" y="5986129"/>
            <a:ext cx="9661106" cy="646331"/>
          </a:xfrm>
          <a:prstGeom prst="rect">
            <a:avLst/>
          </a:prstGeom>
          <a:noFill/>
          <a:ln w="19050">
            <a:solidFill>
              <a:srgbClr val="ED7040"/>
            </a:solidFill>
          </a:ln>
        </p:spPr>
        <p:txBody>
          <a:bodyPr wrap="none" rtlCol="0">
            <a:spAutoFit/>
          </a:bodyPr>
          <a:lstStyle/>
          <a:p>
            <a:r>
              <a:rPr lang="nl-NL" dirty="0">
                <a:solidFill>
                  <a:srgbClr val="042A48"/>
                </a:solidFill>
              </a:rPr>
              <a:t>Open de survey op het follow-up moment waarvan je de MHQ totaal score wilt inzien door helemaal </a:t>
            </a:r>
          </a:p>
          <a:p>
            <a:r>
              <a:rPr lang="nl-NL" dirty="0">
                <a:solidFill>
                  <a:srgbClr val="042A48"/>
                </a:solidFill>
              </a:rPr>
              <a:t>rechts te klikken (zie pijl 1) en vervolgens op “View survey (</a:t>
            </a:r>
            <a:r>
              <a:rPr lang="nl-NL" dirty="0" err="1">
                <a:solidFill>
                  <a:srgbClr val="042A48"/>
                </a:solidFill>
              </a:rPr>
              <a:t>un-editable</a:t>
            </a:r>
            <a:r>
              <a:rPr lang="nl-NL" dirty="0">
                <a:solidFill>
                  <a:srgbClr val="042A48"/>
                </a:solidFill>
              </a:rPr>
              <a:t>)” (zie pijl 2).</a:t>
            </a:r>
            <a:endParaRPr lang="nl-NL" b="1" dirty="0">
              <a:solidFill>
                <a:srgbClr val="042A48"/>
              </a:solidFill>
            </a:endParaRPr>
          </a:p>
        </p:txBody>
      </p:sp>
      <p:sp>
        <p:nvSpPr>
          <p:cNvPr id="10" name="Ovaal 9">
            <a:extLst>
              <a:ext uri="{FF2B5EF4-FFF2-40B4-BE49-F238E27FC236}">
                <a16:creationId xmlns:a16="http://schemas.microsoft.com/office/drawing/2014/main" id="{B78BBAE9-CBDC-408D-A399-4D2AF493D25E}"/>
              </a:ext>
            </a:extLst>
          </p:cNvPr>
          <p:cNvSpPr/>
          <p:nvPr/>
        </p:nvSpPr>
        <p:spPr>
          <a:xfrm>
            <a:off x="106326" y="212651"/>
            <a:ext cx="478465" cy="467833"/>
          </a:xfrm>
          <a:prstGeom prst="ellipse">
            <a:avLst/>
          </a:prstGeom>
          <a:solidFill>
            <a:srgbClr val="ED7040"/>
          </a:solidFill>
          <a:ln>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2</a:t>
            </a:r>
          </a:p>
        </p:txBody>
      </p:sp>
      <p:sp>
        <p:nvSpPr>
          <p:cNvPr id="12" name="Pijl: rechts 11">
            <a:extLst>
              <a:ext uri="{FF2B5EF4-FFF2-40B4-BE49-F238E27FC236}">
                <a16:creationId xmlns:a16="http://schemas.microsoft.com/office/drawing/2014/main" id="{4C25AA75-7892-49A7-B53D-1B853A9715F3}"/>
              </a:ext>
            </a:extLst>
          </p:cNvPr>
          <p:cNvSpPr/>
          <p:nvPr/>
        </p:nvSpPr>
        <p:spPr>
          <a:xfrm rot="16200000">
            <a:off x="2371060" y="2732567"/>
            <a:ext cx="1105785" cy="531627"/>
          </a:xfrm>
          <a:prstGeom prst="rightArrow">
            <a:avLst>
              <a:gd name="adj1" fmla="val 38000"/>
              <a:gd name="adj2" fmla="val 67000"/>
            </a:avLst>
          </a:prstGeom>
          <a:solidFill>
            <a:srgbClr val="ED7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rgbClr val="ED7040"/>
                </a:solidFill>
              </a:ln>
            </a:endParaRPr>
          </a:p>
        </p:txBody>
      </p:sp>
      <p:sp>
        <p:nvSpPr>
          <p:cNvPr id="13" name="Tekstvak 12">
            <a:extLst>
              <a:ext uri="{FF2B5EF4-FFF2-40B4-BE49-F238E27FC236}">
                <a16:creationId xmlns:a16="http://schemas.microsoft.com/office/drawing/2014/main" id="{709A9AA1-B1C2-4944-933F-D48844E4CFA9}"/>
              </a:ext>
            </a:extLst>
          </p:cNvPr>
          <p:cNvSpPr txBox="1"/>
          <p:nvPr/>
        </p:nvSpPr>
        <p:spPr>
          <a:xfrm>
            <a:off x="1636163" y="3551273"/>
            <a:ext cx="2575577" cy="369332"/>
          </a:xfrm>
          <a:prstGeom prst="rect">
            <a:avLst/>
          </a:prstGeom>
          <a:noFill/>
          <a:ln w="19050">
            <a:solidFill>
              <a:srgbClr val="ED7040"/>
            </a:solidFill>
          </a:ln>
        </p:spPr>
        <p:txBody>
          <a:bodyPr wrap="none" rtlCol="0">
            <a:spAutoFit/>
          </a:bodyPr>
          <a:lstStyle/>
          <a:p>
            <a:r>
              <a:rPr lang="nl-NL" dirty="0">
                <a:solidFill>
                  <a:srgbClr val="042A48"/>
                </a:solidFill>
              </a:rPr>
              <a:t>Alle follow-up momenten</a:t>
            </a:r>
            <a:endParaRPr lang="nl-NL" b="1" dirty="0">
              <a:solidFill>
                <a:srgbClr val="042A48"/>
              </a:solidFill>
            </a:endParaRPr>
          </a:p>
        </p:txBody>
      </p:sp>
    </p:spTree>
    <p:extLst>
      <p:ext uri="{BB962C8B-B14F-4D97-AF65-F5344CB8AC3E}">
        <p14:creationId xmlns:p14="http://schemas.microsoft.com/office/powerpoint/2010/main" val="827843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C9F4C9D-C2B1-464F-A566-3C14538E2CA6}"/>
              </a:ext>
            </a:extLst>
          </p:cNvPr>
          <p:cNvPicPr>
            <a:picLocks noChangeAspect="1"/>
          </p:cNvPicPr>
          <p:nvPr/>
        </p:nvPicPr>
        <p:blipFill rotWithShape="1">
          <a:blip r:embed="rId2"/>
          <a:srcRect r="31635" b="41518"/>
          <a:stretch/>
        </p:blipFill>
        <p:spPr>
          <a:xfrm>
            <a:off x="1299411" y="483782"/>
            <a:ext cx="5441630" cy="3482163"/>
          </a:xfrm>
          <a:prstGeom prst="rect">
            <a:avLst/>
          </a:prstGeom>
        </p:spPr>
      </p:pic>
      <p:sp>
        <p:nvSpPr>
          <p:cNvPr id="3" name="Rechthoek 2">
            <a:extLst>
              <a:ext uri="{FF2B5EF4-FFF2-40B4-BE49-F238E27FC236}">
                <a16:creationId xmlns:a16="http://schemas.microsoft.com/office/drawing/2014/main" id="{EA0C4424-D4BB-4FDD-9F18-7B610356CFE3}"/>
              </a:ext>
            </a:extLst>
          </p:cNvPr>
          <p:cNvSpPr/>
          <p:nvPr/>
        </p:nvSpPr>
        <p:spPr>
          <a:xfrm>
            <a:off x="1299411" y="886566"/>
            <a:ext cx="276447" cy="3189767"/>
          </a:xfrm>
          <a:prstGeom prst="rect">
            <a:avLst/>
          </a:prstGeom>
          <a:noFill/>
          <a:ln w="28575">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Pijl: rechts 3">
            <a:extLst>
              <a:ext uri="{FF2B5EF4-FFF2-40B4-BE49-F238E27FC236}">
                <a16:creationId xmlns:a16="http://schemas.microsoft.com/office/drawing/2014/main" id="{2A39C468-3494-4110-93CC-E4B9A2509C3A}"/>
              </a:ext>
            </a:extLst>
          </p:cNvPr>
          <p:cNvSpPr/>
          <p:nvPr/>
        </p:nvSpPr>
        <p:spPr>
          <a:xfrm>
            <a:off x="193626" y="2215635"/>
            <a:ext cx="1105785" cy="531627"/>
          </a:xfrm>
          <a:prstGeom prst="rightArrow">
            <a:avLst>
              <a:gd name="adj1" fmla="val 38000"/>
              <a:gd name="adj2" fmla="val 67000"/>
            </a:avLst>
          </a:prstGeom>
          <a:solidFill>
            <a:srgbClr val="ED7040"/>
          </a:solidFill>
          <a:ln>
            <a:solidFill>
              <a:srgbClr val="04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1</a:t>
            </a:r>
            <a:endParaRPr lang="nl-NL" sz="3600" b="1" dirty="0"/>
          </a:p>
        </p:txBody>
      </p:sp>
      <p:sp>
        <p:nvSpPr>
          <p:cNvPr id="5" name="Tekstvak 4">
            <a:extLst>
              <a:ext uri="{FF2B5EF4-FFF2-40B4-BE49-F238E27FC236}">
                <a16:creationId xmlns:a16="http://schemas.microsoft.com/office/drawing/2014/main" id="{B89A2732-62CD-44D9-AF00-61E1FE0C8B04}"/>
              </a:ext>
            </a:extLst>
          </p:cNvPr>
          <p:cNvSpPr txBox="1"/>
          <p:nvPr/>
        </p:nvSpPr>
        <p:spPr>
          <a:xfrm>
            <a:off x="2460600" y="360104"/>
            <a:ext cx="4077848" cy="369332"/>
          </a:xfrm>
          <a:prstGeom prst="rect">
            <a:avLst/>
          </a:prstGeom>
          <a:noFill/>
          <a:ln w="19050">
            <a:solidFill>
              <a:srgbClr val="ED7040"/>
            </a:solidFill>
          </a:ln>
        </p:spPr>
        <p:txBody>
          <a:bodyPr wrap="none" rtlCol="0">
            <a:spAutoFit/>
          </a:bodyPr>
          <a:lstStyle/>
          <a:p>
            <a:r>
              <a:rPr lang="nl-NL" dirty="0">
                <a:solidFill>
                  <a:srgbClr val="042A48"/>
                </a:solidFill>
              </a:rPr>
              <a:t>Klik op de zijbalk om het menu te openen</a:t>
            </a:r>
            <a:endParaRPr lang="nl-NL" b="1" dirty="0">
              <a:solidFill>
                <a:srgbClr val="042A48"/>
              </a:solidFill>
            </a:endParaRPr>
          </a:p>
        </p:txBody>
      </p:sp>
      <p:pic>
        <p:nvPicPr>
          <p:cNvPr id="6" name="Afbeelding 5">
            <a:extLst>
              <a:ext uri="{FF2B5EF4-FFF2-40B4-BE49-F238E27FC236}">
                <a16:creationId xmlns:a16="http://schemas.microsoft.com/office/drawing/2014/main" id="{51411F1D-2CB4-44BE-B76F-9DFBC7EECFC3}"/>
              </a:ext>
            </a:extLst>
          </p:cNvPr>
          <p:cNvPicPr>
            <a:picLocks noChangeAspect="1"/>
          </p:cNvPicPr>
          <p:nvPr/>
        </p:nvPicPr>
        <p:blipFill rotWithShape="1">
          <a:blip r:embed="rId3"/>
          <a:srcRect r="2242" b="13941"/>
          <a:stretch/>
        </p:blipFill>
        <p:spPr>
          <a:xfrm>
            <a:off x="3956227" y="3726600"/>
            <a:ext cx="7589810" cy="2647618"/>
          </a:xfrm>
          <a:prstGeom prst="rect">
            <a:avLst/>
          </a:prstGeom>
        </p:spPr>
      </p:pic>
      <p:sp>
        <p:nvSpPr>
          <p:cNvPr id="8" name="Rechthoek 7">
            <a:extLst>
              <a:ext uri="{FF2B5EF4-FFF2-40B4-BE49-F238E27FC236}">
                <a16:creationId xmlns:a16="http://schemas.microsoft.com/office/drawing/2014/main" id="{1C57CB0C-F494-48B1-A51D-472C8BCF49A9}"/>
              </a:ext>
            </a:extLst>
          </p:cNvPr>
          <p:cNvSpPr/>
          <p:nvPr/>
        </p:nvSpPr>
        <p:spPr>
          <a:xfrm rot="5400000">
            <a:off x="4851336" y="4635662"/>
            <a:ext cx="276447" cy="1631630"/>
          </a:xfrm>
          <a:prstGeom prst="rect">
            <a:avLst/>
          </a:prstGeom>
          <a:noFill/>
          <a:ln w="28575">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 rechts 8">
            <a:extLst>
              <a:ext uri="{FF2B5EF4-FFF2-40B4-BE49-F238E27FC236}">
                <a16:creationId xmlns:a16="http://schemas.microsoft.com/office/drawing/2014/main" id="{447105E1-C2AF-43C0-8D1E-835B9E6ADE82}"/>
              </a:ext>
            </a:extLst>
          </p:cNvPr>
          <p:cNvSpPr/>
          <p:nvPr/>
        </p:nvSpPr>
        <p:spPr>
          <a:xfrm>
            <a:off x="3067961" y="5185662"/>
            <a:ext cx="1105785" cy="531627"/>
          </a:xfrm>
          <a:prstGeom prst="rightArrow">
            <a:avLst>
              <a:gd name="adj1" fmla="val 38000"/>
              <a:gd name="adj2" fmla="val 67000"/>
            </a:avLst>
          </a:prstGeom>
          <a:solidFill>
            <a:srgbClr val="ED7040"/>
          </a:solidFill>
          <a:ln>
            <a:solidFill>
              <a:srgbClr val="04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2</a:t>
            </a:r>
          </a:p>
        </p:txBody>
      </p:sp>
      <p:sp>
        <p:nvSpPr>
          <p:cNvPr id="10" name="Tekstvak 9">
            <a:extLst>
              <a:ext uri="{FF2B5EF4-FFF2-40B4-BE49-F238E27FC236}">
                <a16:creationId xmlns:a16="http://schemas.microsoft.com/office/drawing/2014/main" id="{D17776B3-289E-4106-8D29-337BDB26FE1D}"/>
              </a:ext>
            </a:extLst>
          </p:cNvPr>
          <p:cNvSpPr txBox="1"/>
          <p:nvPr/>
        </p:nvSpPr>
        <p:spPr>
          <a:xfrm>
            <a:off x="6741041" y="3651807"/>
            <a:ext cx="5134226" cy="369332"/>
          </a:xfrm>
          <a:prstGeom prst="rect">
            <a:avLst/>
          </a:prstGeom>
          <a:noFill/>
          <a:ln w="19050">
            <a:solidFill>
              <a:srgbClr val="ED7040"/>
            </a:solidFill>
          </a:ln>
        </p:spPr>
        <p:txBody>
          <a:bodyPr wrap="none" rtlCol="0">
            <a:spAutoFit/>
          </a:bodyPr>
          <a:lstStyle/>
          <a:p>
            <a:r>
              <a:rPr lang="nl-NL" dirty="0">
                <a:solidFill>
                  <a:srgbClr val="042A48"/>
                </a:solidFill>
              </a:rPr>
              <a:t>Klik op Handfunctie en scrol helemaal naar beneden</a:t>
            </a:r>
            <a:endParaRPr lang="nl-NL" b="1" dirty="0">
              <a:solidFill>
                <a:srgbClr val="042A48"/>
              </a:solidFill>
            </a:endParaRPr>
          </a:p>
        </p:txBody>
      </p:sp>
      <p:sp>
        <p:nvSpPr>
          <p:cNvPr id="11" name="Ovaal 10">
            <a:extLst>
              <a:ext uri="{FF2B5EF4-FFF2-40B4-BE49-F238E27FC236}">
                <a16:creationId xmlns:a16="http://schemas.microsoft.com/office/drawing/2014/main" id="{53BDE2A8-0D6F-4FC1-BDC9-21E9B112817D}"/>
              </a:ext>
            </a:extLst>
          </p:cNvPr>
          <p:cNvSpPr/>
          <p:nvPr/>
        </p:nvSpPr>
        <p:spPr>
          <a:xfrm>
            <a:off x="106326" y="212651"/>
            <a:ext cx="478465" cy="467833"/>
          </a:xfrm>
          <a:prstGeom prst="ellipse">
            <a:avLst/>
          </a:prstGeom>
          <a:solidFill>
            <a:srgbClr val="ED7040"/>
          </a:solidFill>
          <a:ln>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3</a:t>
            </a:r>
          </a:p>
        </p:txBody>
      </p:sp>
    </p:spTree>
    <p:extLst>
      <p:ext uri="{BB962C8B-B14F-4D97-AF65-F5344CB8AC3E}">
        <p14:creationId xmlns:p14="http://schemas.microsoft.com/office/powerpoint/2010/main" val="3758546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F6A63B1-2F5C-4826-B1F8-B0B324CD0845}"/>
              </a:ext>
            </a:extLst>
          </p:cNvPr>
          <p:cNvPicPr>
            <a:picLocks noChangeAspect="1"/>
          </p:cNvPicPr>
          <p:nvPr/>
        </p:nvPicPr>
        <p:blipFill>
          <a:blip r:embed="rId2"/>
          <a:stretch>
            <a:fillRect/>
          </a:stretch>
        </p:blipFill>
        <p:spPr>
          <a:xfrm>
            <a:off x="1382232" y="0"/>
            <a:ext cx="7938854" cy="5872358"/>
          </a:xfrm>
          <a:prstGeom prst="rect">
            <a:avLst/>
          </a:prstGeom>
        </p:spPr>
      </p:pic>
      <p:sp>
        <p:nvSpPr>
          <p:cNvPr id="4" name="Rechthoek 3">
            <a:extLst>
              <a:ext uri="{FF2B5EF4-FFF2-40B4-BE49-F238E27FC236}">
                <a16:creationId xmlns:a16="http://schemas.microsoft.com/office/drawing/2014/main" id="{FD0BD1C0-7B44-49E5-90CD-C6BD9DC38AC3}"/>
              </a:ext>
            </a:extLst>
          </p:cNvPr>
          <p:cNvSpPr/>
          <p:nvPr/>
        </p:nvSpPr>
        <p:spPr>
          <a:xfrm rot="5400000">
            <a:off x="4311503" y="855926"/>
            <a:ext cx="1903227" cy="7761767"/>
          </a:xfrm>
          <a:prstGeom prst="rect">
            <a:avLst/>
          </a:prstGeom>
          <a:noFill/>
          <a:ln w="28575">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02FA09B4-00F4-4605-B398-195B16856F14}"/>
              </a:ext>
            </a:extLst>
          </p:cNvPr>
          <p:cNvSpPr txBox="1"/>
          <p:nvPr/>
        </p:nvSpPr>
        <p:spPr>
          <a:xfrm>
            <a:off x="1002942" y="5918073"/>
            <a:ext cx="8697434" cy="923330"/>
          </a:xfrm>
          <a:prstGeom prst="rect">
            <a:avLst/>
          </a:prstGeom>
          <a:noFill/>
          <a:ln w="19050">
            <a:solidFill>
              <a:srgbClr val="ED7040"/>
            </a:solidFill>
          </a:ln>
        </p:spPr>
        <p:txBody>
          <a:bodyPr wrap="square" rtlCol="0">
            <a:spAutoFit/>
          </a:bodyPr>
          <a:lstStyle/>
          <a:p>
            <a:r>
              <a:rPr lang="nl-NL" dirty="0">
                <a:solidFill>
                  <a:srgbClr val="042A48"/>
                </a:solidFill>
              </a:rPr>
              <a:t>Hier zie je onderaan de MHQ totaal scores weergegeven. Bij sommige vragenlijsten staat er nog een laad icoon bij i.p.v. een groen bolletje. Dit maakt niet uit voor de uitkomst van de berekening en kan je negeren.</a:t>
            </a:r>
          </a:p>
        </p:txBody>
      </p:sp>
      <p:sp>
        <p:nvSpPr>
          <p:cNvPr id="6" name="Ovaal 5">
            <a:extLst>
              <a:ext uri="{FF2B5EF4-FFF2-40B4-BE49-F238E27FC236}">
                <a16:creationId xmlns:a16="http://schemas.microsoft.com/office/drawing/2014/main" id="{C5698FD1-613D-4BA8-9830-7FE6C6111BC1}"/>
              </a:ext>
            </a:extLst>
          </p:cNvPr>
          <p:cNvSpPr/>
          <p:nvPr/>
        </p:nvSpPr>
        <p:spPr>
          <a:xfrm>
            <a:off x="106326" y="212651"/>
            <a:ext cx="478465" cy="467833"/>
          </a:xfrm>
          <a:prstGeom prst="ellipse">
            <a:avLst/>
          </a:prstGeom>
          <a:solidFill>
            <a:srgbClr val="ED7040"/>
          </a:solidFill>
          <a:ln>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4</a:t>
            </a:r>
          </a:p>
        </p:txBody>
      </p:sp>
    </p:spTree>
    <p:extLst>
      <p:ext uri="{BB962C8B-B14F-4D97-AF65-F5344CB8AC3E}">
        <p14:creationId xmlns:p14="http://schemas.microsoft.com/office/powerpoint/2010/main" val="3242662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648129" y="752354"/>
            <a:ext cx="8675846" cy="3053291"/>
          </a:xfrm>
          <a:prstGeom prst="rect">
            <a:avLst/>
          </a:prstGeom>
          <a:ln>
            <a:noFill/>
          </a:ln>
          <a:extLst>
            <a:ext uri="{53640926-AAD7-44D8-BBD7-CCE9431645EC}">
              <a14:shadowObscured xmlns:a14="http://schemas.microsoft.com/office/drawing/2010/main"/>
            </a:ext>
          </a:extLst>
        </p:spPr>
      </p:pic>
      <p:sp>
        <p:nvSpPr>
          <p:cNvPr id="8" name="Tekstvak 7">
            <a:extLst>
              <a:ext uri="{FF2B5EF4-FFF2-40B4-BE49-F238E27FC236}">
                <a16:creationId xmlns:a16="http://schemas.microsoft.com/office/drawing/2014/main" id="{A17AD35D-803D-0B16-609F-F1FF745ABAF4}"/>
              </a:ext>
            </a:extLst>
          </p:cNvPr>
          <p:cNvSpPr txBox="1"/>
          <p:nvPr/>
        </p:nvSpPr>
        <p:spPr>
          <a:xfrm>
            <a:off x="795371" y="4752370"/>
            <a:ext cx="395163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16304D"/>
                </a:solidFill>
                <a:effectLst/>
                <a:uLnTx/>
                <a:uFillTx/>
                <a:latin typeface="Calibri" panose="020F0502020204030204" pitchFamily="34" charset="0"/>
                <a:ea typeface="Calibri" panose="020F0502020204030204" pitchFamily="34" charset="0"/>
                <a:cs typeface="Calibri" panose="020F0502020204030204" pitchFamily="34" charset="0"/>
              </a:rPr>
              <a:t>Veronique van de Lücht</a:t>
            </a:r>
            <a:r>
              <a:rPr kumimoji="0" lang="nl-NL" sz="1800" b="0" i="0" u="none" strike="noStrike" kern="1200" cap="none" spc="0" normalizeH="0" baseline="0" noProof="0" dirty="0">
                <a:ln>
                  <a:noFill/>
                </a:ln>
                <a:solidFill>
                  <a:srgbClr val="16304D"/>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nl-NL" sz="1800" b="1" i="0" u="none" strike="noStrike" kern="1200" cap="none" spc="0" normalizeH="0" baseline="0" noProof="0" dirty="0">
                <a:ln>
                  <a:noFill/>
                </a:ln>
                <a:solidFill>
                  <a:srgbClr val="16304D"/>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nl-NL" sz="1800" b="0" i="0" u="none" strike="noStrike" kern="1200" cap="none" spc="0" normalizeH="0" baseline="0" noProof="0" dirty="0">
              <a:ln>
                <a:noFill/>
              </a:ln>
              <a:solidFill>
                <a:srgbClr val="16304D"/>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16304D"/>
                </a:solidFill>
                <a:effectLst/>
                <a:uLnTx/>
                <a:uFillTx/>
                <a:latin typeface="Calibri" panose="020F0502020204030204" pitchFamily="34" charset="0"/>
                <a:ea typeface="Calibri" panose="020F0502020204030204" pitchFamily="34" charset="0"/>
                <a:cs typeface="Calibri" panose="020F0502020204030204" pitchFamily="34" charset="0"/>
              </a:rPr>
              <a:t>Coördinerend arts-onderzoeker  </a:t>
            </a:r>
            <a:endParaRPr kumimoji="0" lang="nl-NL" sz="1800" b="0" i="0" u="none" strike="noStrike" kern="1200" cap="none" spc="0" normalizeH="0" baseline="0" noProof="0" dirty="0">
              <a:ln>
                <a:noFill/>
              </a:ln>
              <a:solidFill>
                <a:srgbClr val="16304D"/>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5" name="Tekstvak 14">
            <a:extLst>
              <a:ext uri="{FF2B5EF4-FFF2-40B4-BE49-F238E27FC236}">
                <a16:creationId xmlns:a16="http://schemas.microsoft.com/office/drawing/2014/main" id="{FA4B650C-3C7A-844A-4988-8CC330761C94}"/>
              </a:ext>
            </a:extLst>
          </p:cNvPr>
          <p:cNvSpPr txBox="1"/>
          <p:nvPr/>
        </p:nvSpPr>
        <p:spPr>
          <a:xfrm>
            <a:off x="795371" y="5580153"/>
            <a:ext cx="395163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16304D"/>
                </a:solidFill>
                <a:effectLst/>
                <a:uLnTx/>
                <a:uFillTx/>
                <a:latin typeface="Calibri" panose="020F0502020204030204" pitchFamily="34" charset="0"/>
                <a:ea typeface="Calibri" panose="020F0502020204030204" pitchFamily="34" charset="0"/>
                <a:cs typeface="Calibri" panose="020F0502020204030204" pitchFamily="34" charset="0"/>
              </a:rPr>
              <a:t>Mark van Heijl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16304D"/>
                </a:solidFill>
                <a:effectLst/>
                <a:uLnTx/>
                <a:uFillTx/>
                <a:latin typeface="Calibri" panose="020F0502020204030204" pitchFamily="34" charset="0"/>
                <a:ea typeface="Calibri" panose="020F0502020204030204" pitchFamily="34" charset="0"/>
                <a:cs typeface="Calibri" panose="020F0502020204030204" pitchFamily="34" charset="0"/>
              </a:rPr>
              <a:t>Hoofonderzoeker, traumachirurg </a:t>
            </a:r>
            <a:endParaRPr kumimoji="0" lang="nl-NL" sz="1800" b="0" i="0" u="none" strike="noStrike" kern="1200" cap="none" spc="0" normalizeH="0" baseline="0" noProof="0" dirty="0">
              <a:ln>
                <a:noFill/>
              </a:ln>
              <a:solidFill>
                <a:srgbClr val="16304D"/>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6" name="Afbeelding 15" descr="Logo Diak.png">
            <a:extLst>
              <a:ext uri="{FF2B5EF4-FFF2-40B4-BE49-F238E27FC236}">
                <a16:creationId xmlns:a16="http://schemas.microsoft.com/office/drawing/2014/main" id="{26E1A324-5703-15C4-4649-A4B84C080D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615" y="4788027"/>
            <a:ext cx="1029588" cy="287508"/>
          </a:xfrm>
          <a:prstGeom prst="rect">
            <a:avLst/>
          </a:prstGeom>
        </p:spPr>
      </p:pic>
      <p:pic>
        <p:nvPicPr>
          <p:cNvPr id="17" name="Afbeelding 16" descr="Logo Diak.png">
            <a:extLst>
              <a:ext uri="{FF2B5EF4-FFF2-40B4-BE49-F238E27FC236}">
                <a16:creationId xmlns:a16="http://schemas.microsoft.com/office/drawing/2014/main" id="{6B1ECA85-8503-A80E-9CA9-5C4A88B28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8234" y="5615810"/>
            <a:ext cx="1029588" cy="287508"/>
          </a:xfrm>
          <a:prstGeom prst="rect">
            <a:avLst/>
          </a:prstGeom>
        </p:spPr>
      </p:pic>
      <p:sp>
        <p:nvSpPr>
          <p:cNvPr id="19" name="Tekstvak 18">
            <a:extLst>
              <a:ext uri="{FF2B5EF4-FFF2-40B4-BE49-F238E27FC236}">
                <a16:creationId xmlns:a16="http://schemas.microsoft.com/office/drawing/2014/main" id="{C7F39DF0-F60E-D82D-5F75-BAB108257394}"/>
              </a:ext>
            </a:extLst>
          </p:cNvPr>
          <p:cNvSpPr txBox="1"/>
          <p:nvPr/>
        </p:nvSpPr>
        <p:spPr>
          <a:xfrm>
            <a:off x="782810" y="3895843"/>
            <a:ext cx="719648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16304D"/>
                </a:solidFill>
                <a:effectLst/>
                <a:uLnTx/>
                <a:uFillTx/>
                <a:latin typeface="Calibri" panose="020F0502020204030204" pitchFamily="34" charset="0"/>
                <a:ea typeface="Calibri" panose="020F0502020204030204" pitchFamily="34" charset="0"/>
                <a:cs typeface="Times New Roman" panose="02020603050405020304" pitchFamily="18" charset="0"/>
              </a:rPr>
              <a:t>Multicenter randomized controlled trial naar de behandeling van complete ruptuur van het ulnaire collaterale ligament (UCL) van de duim.</a:t>
            </a:r>
            <a:endPar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901017" y="6226484"/>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7"/>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8"/>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9"/>
          <a:stretch>
            <a:fillRect/>
          </a:stretch>
        </p:blipFill>
        <p:spPr>
          <a:xfrm>
            <a:off x="10883333" y="752465"/>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10"/>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1"/>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2"/>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3"/>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4"/>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5"/>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6"/>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7"/>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8"/>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9"/>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988656" y="4764670"/>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Afbeelding met tekst, schermopname, Lettertype, ontwerp&#10;&#10;Automatisch gegenereerde beschrijving">
            <a:extLst>
              <a:ext uri="{FF2B5EF4-FFF2-40B4-BE49-F238E27FC236}">
                <a16:creationId xmlns:a16="http://schemas.microsoft.com/office/drawing/2014/main" id="{BDCC79E5-62DA-C060-9576-81DB59F61812}"/>
              </a:ext>
            </a:extLst>
          </p:cNvPr>
          <p:cNvPicPr>
            <a:picLocks noChangeAspect="1"/>
          </p:cNvPicPr>
          <p:nvPr/>
        </p:nvPicPr>
        <p:blipFill>
          <a:blip r:embed="rId21"/>
          <a:stretch>
            <a:fillRect/>
          </a:stretch>
        </p:blipFill>
        <p:spPr>
          <a:xfrm>
            <a:off x="10356093" y="0"/>
            <a:ext cx="1835907" cy="6858000"/>
          </a:xfrm>
          <a:prstGeom prst="rect">
            <a:avLst/>
          </a:prstGeom>
        </p:spPr>
      </p:pic>
      <p:sp>
        <p:nvSpPr>
          <p:cNvPr id="32" name="Tekstvak 31">
            <a:extLst>
              <a:ext uri="{FF2B5EF4-FFF2-40B4-BE49-F238E27FC236}">
                <a16:creationId xmlns:a16="http://schemas.microsoft.com/office/drawing/2014/main" id="{D1A26F15-4185-4170-920C-D1263D671736}"/>
              </a:ext>
            </a:extLst>
          </p:cNvPr>
          <p:cNvSpPr txBox="1"/>
          <p:nvPr/>
        </p:nvSpPr>
        <p:spPr>
          <a:xfrm>
            <a:off x="4687944" y="4904652"/>
            <a:ext cx="5514110" cy="584775"/>
          </a:xfrm>
          <a:prstGeom prst="rect">
            <a:avLst/>
          </a:prstGeom>
          <a:noFill/>
          <a:ln w="28575">
            <a:solidFill>
              <a:srgbClr val="ED704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16304D"/>
                </a:solidFill>
                <a:effectLst/>
                <a:uLnTx/>
                <a:uFillTx/>
                <a:latin typeface="Calibri" panose="020F0502020204030204" pitchFamily="34" charset="0"/>
                <a:ea typeface="Calibri" panose="020F0502020204030204" pitchFamily="34" charset="0"/>
                <a:cs typeface="Times New Roman" panose="02020603050405020304" pitchFamily="18" charset="0"/>
              </a:rPr>
              <a:t>Uitleg inzien </a:t>
            </a:r>
            <a:r>
              <a:rPr lang="nl-NL" sz="32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PSFS</a:t>
            </a:r>
            <a:r>
              <a:rPr kumimoji="0" lang="nl-NL" sz="3200" b="1" i="0" u="none" strike="noStrike" kern="1200" cap="none" spc="0" normalizeH="0" baseline="0" noProof="0" dirty="0">
                <a:ln>
                  <a:noFill/>
                </a:ln>
                <a:solidFill>
                  <a:srgbClr val="16304D"/>
                </a:solidFill>
                <a:effectLst/>
                <a:uLnTx/>
                <a:uFillTx/>
                <a:latin typeface="Calibri" panose="020F0502020204030204" pitchFamily="34" charset="0"/>
                <a:ea typeface="Calibri" panose="020F0502020204030204" pitchFamily="34" charset="0"/>
                <a:cs typeface="Times New Roman" panose="02020603050405020304" pitchFamily="18" charset="0"/>
              </a:rPr>
              <a:t> totaal score</a:t>
            </a:r>
            <a:r>
              <a:rPr kumimoji="0" lang="nl-NL" sz="3200" b="1" i="0" u="none" strike="noStrike" kern="1200" cap="none" spc="0" normalizeH="0" baseline="0" noProof="0" dirty="0">
                <a:ln>
                  <a:noFill/>
                </a:ln>
                <a:solidFill>
                  <a:srgbClr val="ED7D31"/>
                </a:solidFill>
                <a:effectLst/>
                <a:uLnTx/>
                <a:uFillTx/>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250813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8AF12C0-D56F-479B-B1A0-5E982A561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124" y="0"/>
            <a:ext cx="7122097" cy="6858000"/>
          </a:xfrm>
          <a:prstGeom prst="rect">
            <a:avLst/>
          </a:prstGeom>
        </p:spPr>
      </p:pic>
      <p:sp>
        <p:nvSpPr>
          <p:cNvPr id="4" name="Ovaal 3">
            <a:extLst>
              <a:ext uri="{FF2B5EF4-FFF2-40B4-BE49-F238E27FC236}">
                <a16:creationId xmlns:a16="http://schemas.microsoft.com/office/drawing/2014/main" id="{5156A61C-8365-4DF7-9356-B074618DA577}"/>
              </a:ext>
            </a:extLst>
          </p:cNvPr>
          <p:cNvSpPr/>
          <p:nvPr/>
        </p:nvSpPr>
        <p:spPr>
          <a:xfrm>
            <a:off x="8723870" y="6211330"/>
            <a:ext cx="799550" cy="646670"/>
          </a:xfrm>
          <a:prstGeom prst="ellipse">
            <a:avLst/>
          </a:prstGeom>
          <a:noFill/>
          <a:ln w="28575">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615E20D8-8D83-4FE9-8013-73056DB7E7F4}"/>
              </a:ext>
            </a:extLst>
          </p:cNvPr>
          <p:cNvSpPr txBox="1"/>
          <p:nvPr/>
        </p:nvSpPr>
        <p:spPr>
          <a:xfrm>
            <a:off x="840259" y="642189"/>
            <a:ext cx="2604977" cy="2308324"/>
          </a:xfrm>
          <a:prstGeom prst="rect">
            <a:avLst/>
          </a:prstGeom>
          <a:noFill/>
          <a:ln w="19050">
            <a:solidFill>
              <a:srgbClr val="ED7040"/>
            </a:solidFill>
          </a:ln>
        </p:spPr>
        <p:txBody>
          <a:bodyPr wrap="square" rtlCol="0">
            <a:spAutoFit/>
          </a:bodyPr>
          <a:lstStyle/>
          <a:p>
            <a:r>
              <a:rPr lang="nl-NL" b="1" dirty="0">
                <a:solidFill>
                  <a:srgbClr val="042A48"/>
                </a:solidFill>
              </a:rPr>
              <a:t>Visits:</a:t>
            </a:r>
          </a:p>
          <a:p>
            <a:endParaRPr lang="nl-NL" b="1" dirty="0">
              <a:solidFill>
                <a:srgbClr val="042A48"/>
              </a:solidFill>
            </a:endParaRPr>
          </a:p>
          <a:p>
            <a:r>
              <a:rPr lang="nl-NL" dirty="0">
                <a:solidFill>
                  <a:srgbClr val="042A48"/>
                </a:solidFill>
              </a:rPr>
              <a:t>Bij alle follow-up momenten waar PSFS ingevuld is, kan je nu ook een totaal score en een gemiddelde score terugvinden.</a:t>
            </a:r>
          </a:p>
        </p:txBody>
      </p:sp>
      <p:sp>
        <p:nvSpPr>
          <p:cNvPr id="6" name="Rechthoek 5">
            <a:extLst>
              <a:ext uri="{FF2B5EF4-FFF2-40B4-BE49-F238E27FC236}">
                <a16:creationId xmlns:a16="http://schemas.microsoft.com/office/drawing/2014/main" id="{478DC1DD-6473-4509-B919-A8A6B1316926}"/>
              </a:ext>
            </a:extLst>
          </p:cNvPr>
          <p:cNvSpPr/>
          <p:nvPr/>
        </p:nvSpPr>
        <p:spPr>
          <a:xfrm rot="5400000">
            <a:off x="4998234" y="3062343"/>
            <a:ext cx="622101" cy="1573429"/>
          </a:xfrm>
          <a:prstGeom prst="rect">
            <a:avLst/>
          </a:prstGeom>
          <a:noFill/>
          <a:ln w="28575">
            <a:solidFill>
              <a:srgbClr val="ED7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 rechts 6">
            <a:extLst>
              <a:ext uri="{FF2B5EF4-FFF2-40B4-BE49-F238E27FC236}">
                <a16:creationId xmlns:a16="http://schemas.microsoft.com/office/drawing/2014/main" id="{C192501D-268D-4792-A653-4983A06109C4}"/>
              </a:ext>
            </a:extLst>
          </p:cNvPr>
          <p:cNvSpPr/>
          <p:nvPr/>
        </p:nvSpPr>
        <p:spPr>
          <a:xfrm>
            <a:off x="3368508" y="3628481"/>
            <a:ext cx="1105785" cy="531627"/>
          </a:xfrm>
          <a:prstGeom prst="rightArrow">
            <a:avLst>
              <a:gd name="adj1" fmla="val 38000"/>
              <a:gd name="adj2" fmla="val 67000"/>
            </a:avLst>
          </a:prstGeom>
          <a:solidFill>
            <a:srgbClr val="ED7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rgbClr val="ED7040"/>
                </a:solidFill>
              </a:ln>
            </a:endParaRPr>
          </a:p>
        </p:txBody>
      </p:sp>
    </p:spTree>
    <p:extLst>
      <p:ext uri="{BB962C8B-B14F-4D97-AF65-F5344CB8AC3E}">
        <p14:creationId xmlns:p14="http://schemas.microsoft.com/office/powerpoint/2010/main" val="3841838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llustratie&#10;&#10;Automatisch gegenereerde beschrijving">
            <a:extLst>
              <a:ext uri="{FF2B5EF4-FFF2-40B4-BE49-F238E27FC236}">
                <a16:creationId xmlns:a16="http://schemas.microsoft.com/office/drawing/2014/main" id="{DF708419-8170-3289-5795-04284EAF98CB}"/>
              </a:ext>
            </a:extLst>
          </p:cNvPr>
          <p:cNvPicPr>
            <a:picLocks noChangeAspect="1"/>
          </p:cNvPicPr>
          <p:nvPr/>
        </p:nvPicPr>
        <p:blipFill rotWithShape="1">
          <a:blip r:embed="rId3">
            <a:extLst>
              <a:ext uri="{28A0092B-C50C-407E-A947-70E740481C1C}">
                <a14:useLocalDpi xmlns:a14="http://schemas.microsoft.com/office/drawing/2010/main" val="0"/>
              </a:ext>
            </a:extLst>
          </a:blip>
          <a:srcRect t="6526" r="21718"/>
          <a:stretch/>
        </p:blipFill>
        <p:spPr bwMode="auto">
          <a:xfrm>
            <a:off x="648129" y="752354"/>
            <a:ext cx="8675846" cy="3053291"/>
          </a:xfrm>
          <a:prstGeom prst="rect">
            <a:avLst/>
          </a:prstGeom>
          <a:ln>
            <a:noFill/>
          </a:ln>
          <a:extLst>
            <a:ext uri="{53640926-AAD7-44D8-BBD7-CCE9431645EC}">
              <a14:shadowObscured xmlns:a14="http://schemas.microsoft.com/office/drawing/2010/main"/>
            </a:ext>
          </a:extLst>
        </p:spPr>
      </p:pic>
      <p:sp>
        <p:nvSpPr>
          <p:cNvPr id="8" name="Tekstvak 7">
            <a:extLst>
              <a:ext uri="{FF2B5EF4-FFF2-40B4-BE49-F238E27FC236}">
                <a16:creationId xmlns:a16="http://schemas.microsoft.com/office/drawing/2014/main" id="{A17AD35D-803D-0B16-609F-F1FF745ABAF4}"/>
              </a:ext>
            </a:extLst>
          </p:cNvPr>
          <p:cNvSpPr txBox="1"/>
          <p:nvPr/>
        </p:nvSpPr>
        <p:spPr>
          <a:xfrm>
            <a:off x="795371" y="4752370"/>
            <a:ext cx="3951632" cy="646331"/>
          </a:xfrm>
          <a:prstGeom prst="rect">
            <a:avLst/>
          </a:prstGeom>
          <a:noFill/>
        </p:spPr>
        <p:txBody>
          <a:bodyPr wrap="square">
            <a:spAutoFit/>
          </a:bodyPr>
          <a:lstStyle/>
          <a:p>
            <a:r>
              <a:rPr lang="nl-NL" sz="1800" b="1" dirty="0">
                <a:solidFill>
                  <a:srgbClr val="16304D"/>
                </a:solidFill>
                <a:effectLst/>
                <a:latin typeface="Calibri" panose="020F0502020204030204" pitchFamily="34" charset="0"/>
                <a:ea typeface="Calibri" panose="020F0502020204030204" pitchFamily="34" charset="0"/>
                <a:cs typeface="Calibri" panose="020F0502020204030204" pitchFamily="34" charset="0"/>
              </a:rPr>
              <a:t>Veronique van de Lücht</a:t>
            </a:r>
            <a:r>
              <a:rPr lang="nl-NL" sz="1800" dirty="0">
                <a:solidFill>
                  <a:srgbClr val="16304D"/>
                </a:solidFill>
                <a:effectLst/>
                <a:latin typeface="Calibri" panose="020F0502020204030204" pitchFamily="34" charset="0"/>
                <a:ea typeface="Calibri" panose="020F0502020204030204" pitchFamily="34" charset="0"/>
                <a:cs typeface="Calibri" panose="020F0502020204030204" pitchFamily="34" charset="0"/>
              </a:rPr>
              <a:t>  </a:t>
            </a:r>
            <a:r>
              <a:rPr lang="nl-NL" sz="1800" b="1" dirty="0">
                <a:solidFill>
                  <a:srgbClr val="16304D"/>
                </a:solidFill>
                <a:effectLst/>
                <a:latin typeface="Calibri" panose="020F0502020204030204" pitchFamily="34" charset="0"/>
                <a:ea typeface="Calibri" panose="020F0502020204030204" pitchFamily="34" charset="0"/>
                <a:cs typeface="Calibri" panose="020F0502020204030204" pitchFamily="34" charset="0"/>
              </a:rPr>
              <a:t>  </a:t>
            </a:r>
            <a:endParaRPr lang="nl-NL" sz="1800" dirty="0">
              <a:solidFill>
                <a:srgbClr val="16304D"/>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solidFill>
                  <a:srgbClr val="16304D"/>
                </a:solidFill>
                <a:effectLst/>
                <a:latin typeface="Calibri" panose="020F0502020204030204" pitchFamily="34" charset="0"/>
                <a:ea typeface="Calibri" panose="020F0502020204030204" pitchFamily="34" charset="0"/>
                <a:cs typeface="Calibri" panose="020F0502020204030204" pitchFamily="34" charset="0"/>
              </a:rPr>
              <a:t>Coördinerend arts-onderzoeker  </a:t>
            </a:r>
            <a:endParaRPr lang="nl-NL" sz="1800" dirty="0">
              <a:solidFill>
                <a:srgbClr val="16304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kstvak 14">
            <a:extLst>
              <a:ext uri="{FF2B5EF4-FFF2-40B4-BE49-F238E27FC236}">
                <a16:creationId xmlns:a16="http://schemas.microsoft.com/office/drawing/2014/main" id="{FA4B650C-3C7A-844A-4988-8CC330761C94}"/>
              </a:ext>
            </a:extLst>
          </p:cNvPr>
          <p:cNvSpPr txBox="1"/>
          <p:nvPr/>
        </p:nvSpPr>
        <p:spPr>
          <a:xfrm>
            <a:off x="795371" y="5580153"/>
            <a:ext cx="3951632" cy="646331"/>
          </a:xfrm>
          <a:prstGeom prst="rect">
            <a:avLst/>
          </a:prstGeom>
          <a:noFill/>
        </p:spPr>
        <p:txBody>
          <a:bodyPr wrap="square">
            <a:spAutoFit/>
          </a:bodyPr>
          <a:lstStyle/>
          <a:p>
            <a:r>
              <a:rPr lang="nl-NL" sz="1800" b="1" dirty="0">
                <a:solidFill>
                  <a:srgbClr val="16304D"/>
                </a:solidFill>
                <a:effectLst/>
                <a:latin typeface="Calibri" panose="020F0502020204030204" pitchFamily="34" charset="0"/>
                <a:ea typeface="Calibri" panose="020F0502020204030204" pitchFamily="34" charset="0"/>
                <a:cs typeface="Calibri" panose="020F0502020204030204" pitchFamily="34" charset="0"/>
              </a:rPr>
              <a:t>Mark van Heijl   </a:t>
            </a:r>
          </a:p>
          <a:p>
            <a:r>
              <a:rPr lang="nl-NL" sz="1800" dirty="0">
                <a:solidFill>
                  <a:srgbClr val="16304D"/>
                </a:solidFill>
                <a:effectLst/>
                <a:latin typeface="Calibri" panose="020F0502020204030204" pitchFamily="34" charset="0"/>
                <a:ea typeface="Calibri" panose="020F0502020204030204" pitchFamily="34" charset="0"/>
                <a:cs typeface="Calibri" panose="020F0502020204030204" pitchFamily="34" charset="0"/>
              </a:rPr>
              <a:t>Hoofonderzoeker, traumachirurg </a:t>
            </a:r>
            <a:endParaRPr lang="nl-NL" sz="1800" dirty="0">
              <a:solidFill>
                <a:srgbClr val="16304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Afbeelding 15" descr="Logo Diak.png">
            <a:extLst>
              <a:ext uri="{FF2B5EF4-FFF2-40B4-BE49-F238E27FC236}">
                <a16:creationId xmlns:a16="http://schemas.microsoft.com/office/drawing/2014/main" id="{26E1A324-5703-15C4-4649-A4B84C080D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615" y="4788027"/>
            <a:ext cx="1029588" cy="287508"/>
          </a:xfrm>
          <a:prstGeom prst="rect">
            <a:avLst/>
          </a:prstGeom>
        </p:spPr>
      </p:pic>
      <p:pic>
        <p:nvPicPr>
          <p:cNvPr id="17" name="Afbeelding 16" descr="Logo Diak.png">
            <a:extLst>
              <a:ext uri="{FF2B5EF4-FFF2-40B4-BE49-F238E27FC236}">
                <a16:creationId xmlns:a16="http://schemas.microsoft.com/office/drawing/2014/main" id="{6B1ECA85-8503-A80E-9CA9-5C4A88B28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8234" y="5615810"/>
            <a:ext cx="1029588" cy="287508"/>
          </a:xfrm>
          <a:prstGeom prst="rect">
            <a:avLst/>
          </a:prstGeom>
        </p:spPr>
      </p:pic>
      <p:sp>
        <p:nvSpPr>
          <p:cNvPr id="19" name="Tekstvak 18">
            <a:extLst>
              <a:ext uri="{FF2B5EF4-FFF2-40B4-BE49-F238E27FC236}">
                <a16:creationId xmlns:a16="http://schemas.microsoft.com/office/drawing/2014/main" id="{C7F39DF0-F60E-D82D-5F75-BAB108257394}"/>
              </a:ext>
            </a:extLst>
          </p:cNvPr>
          <p:cNvSpPr txBox="1"/>
          <p:nvPr/>
        </p:nvSpPr>
        <p:spPr>
          <a:xfrm>
            <a:off x="782810" y="3895843"/>
            <a:ext cx="7196481" cy="646331"/>
          </a:xfrm>
          <a:prstGeom prst="rect">
            <a:avLst/>
          </a:prstGeom>
          <a:noFill/>
        </p:spPr>
        <p:txBody>
          <a:bodyPr wrap="square">
            <a:spAutoFit/>
          </a:bodyPr>
          <a:lstStyle/>
          <a:p>
            <a:r>
              <a:rPr lang="nl-NL" sz="1800" dirty="0">
                <a:solidFill>
                  <a:srgbClr val="16304D"/>
                </a:solidFill>
                <a:effectLst/>
                <a:latin typeface="Calibri" panose="020F0502020204030204" pitchFamily="34" charset="0"/>
                <a:ea typeface="Calibri" panose="020F0502020204030204" pitchFamily="34" charset="0"/>
                <a:cs typeface="Times New Roman" panose="02020603050405020304" pitchFamily="18" charset="0"/>
              </a:rPr>
              <a:t>Multicenter randomized controlled trial naar de behandeling </a:t>
            </a:r>
            <a:r>
              <a:rPr lang="nl-NL" dirty="0">
                <a:solidFill>
                  <a:srgbClr val="16304D"/>
                </a:solidFill>
                <a:latin typeface="Calibri" panose="020F0502020204030204" pitchFamily="34" charset="0"/>
                <a:ea typeface="Calibri" panose="020F0502020204030204" pitchFamily="34" charset="0"/>
                <a:cs typeface="Times New Roman" panose="02020603050405020304" pitchFamily="18" charset="0"/>
              </a:rPr>
              <a:t>van c</a:t>
            </a:r>
            <a:r>
              <a:rPr lang="nl-NL" sz="1800" dirty="0">
                <a:solidFill>
                  <a:srgbClr val="16304D"/>
                </a:solidFill>
                <a:effectLst/>
                <a:latin typeface="Calibri" panose="020F0502020204030204" pitchFamily="34" charset="0"/>
                <a:ea typeface="Calibri" panose="020F0502020204030204" pitchFamily="34" charset="0"/>
                <a:cs typeface="Times New Roman" panose="02020603050405020304" pitchFamily="18" charset="0"/>
              </a:rPr>
              <a:t>omplete ruptuur van het ulnaire collaterale ligament (UCL) van de duim.</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Afbeelding 7" descr="page1image57388416">
            <a:extLst>
              <a:ext uri="{FF2B5EF4-FFF2-40B4-BE49-F238E27FC236}">
                <a16:creationId xmlns:a16="http://schemas.microsoft.com/office/drawing/2014/main" id="{4373CF02-A7C1-C1C2-DE2E-3AB7045FF35C}"/>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901017" y="6226484"/>
            <a:ext cx="1330325" cy="4720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753B1916-D120-CBA3-FD7D-9B4092F35AD0}"/>
              </a:ext>
            </a:extLst>
          </p:cNvPr>
          <p:cNvPicPr>
            <a:picLocks noChangeAspect="1"/>
          </p:cNvPicPr>
          <p:nvPr/>
        </p:nvPicPr>
        <p:blipFill rotWithShape="1">
          <a:blip r:embed="rId7"/>
          <a:srcRect l="5528" t="892"/>
          <a:stretch/>
        </p:blipFill>
        <p:spPr>
          <a:xfrm>
            <a:off x="10860523" y="81023"/>
            <a:ext cx="1183798" cy="503954"/>
          </a:xfrm>
          <a:prstGeom prst="rect">
            <a:avLst/>
          </a:prstGeom>
        </p:spPr>
      </p:pic>
      <p:pic>
        <p:nvPicPr>
          <p:cNvPr id="18" name="Afbeelding 17" descr="Afbeelding met logo&#10;&#10;Automatisch gegenereerde beschrijving">
            <a:extLst>
              <a:ext uri="{FF2B5EF4-FFF2-40B4-BE49-F238E27FC236}">
                <a16:creationId xmlns:a16="http://schemas.microsoft.com/office/drawing/2014/main" id="{2BDC8287-0315-4477-C8C5-7A01ECC8818C}"/>
              </a:ext>
            </a:extLst>
          </p:cNvPr>
          <p:cNvPicPr>
            <a:picLocks noChangeAspect="1"/>
          </p:cNvPicPr>
          <p:nvPr/>
        </p:nvPicPr>
        <p:blipFill>
          <a:blip r:embed="rId8"/>
          <a:stretch>
            <a:fillRect/>
          </a:stretch>
        </p:blipFill>
        <p:spPr>
          <a:xfrm>
            <a:off x="11111461" y="451413"/>
            <a:ext cx="472310" cy="300941"/>
          </a:xfrm>
          <a:prstGeom prst="rect">
            <a:avLst/>
          </a:prstGeom>
        </p:spPr>
      </p:pic>
      <p:pic>
        <p:nvPicPr>
          <p:cNvPr id="21" name="Afbeelding 20">
            <a:extLst>
              <a:ext uri="{FF2B5EF4-FFF2-40B4-BE49-F238E27FC236}">
                <a16:creationId xmlns:a16="http://schemas.microsoft.com/office/drawing/2014/main" id="{4D3146D6-D302-87FB-A9EA-18CB42FF8F29}"/>
              </a:ext>
            </a:extLst>
          </p:cNvPr>
          <p:cNvPicPr>
            <a:picLocks noChangeAspect="1"/>
          </p:cNvPicPr>
          <p:nvPr/>
        </p:nvPicPr>
        <p:blipFill>
          <a:blip r:embed="rId9"/>
          <a:stretch>
            <a:fillRect/>
          </a:stretch>
        </p:blipFill>
        <p:spPr>
          <a:xfrm>
            <a:off x="10883333" y="752465"/>
            <a:ext cx="1026841" cy="360295"/>
          </a:xfrm>
          <a:prstGeom prst="rect">
            <a:avLst/>
          </a:prstGeom>
        </p:spPr>
      </p:pic>
      <p:pic>
        <p:nvPicPr>
          <p:cNvPr id="22" name="Afbeelding 21">
            <a:extLst>
              <a:ext uri="{FF2B5EF4-FFF2-40B4-BE49-F238E27FC236}">
                <a16:creationId xmlns:a16="http://schemas.microsoft.com/office/drawing/2014/main" id="{D9635DF5-C122-F93D-FC85-815042758E72}"/>
              </a:ext>
            </a:extLst>
          </p:cNvPr>
          <p:cNvPicPr>
            <a:picLocks noChangeAspect="1"/>
          </p:cNvPicPr>
          <p:nvPr/>
        </p:nvPicPr>
        <p:blipFill>
          <a:blip r:embed="rId10"/>
          <a:stretch>
            <a:fillRect/>
          </a:stretch>
        </p:blipFill>
        <p:spPr>
          <a:xfrm>
            <a:off x="11166874" y="1050031"/>
            <a:ext cx="357947" cy="390162"/>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10F7E4E2-53B5-90E1-C934-3D256BEAFE6E}"/>
              </a:ext>
            </a:extLst>
          </p:cNvPr>
          <p:cNvPicPr>
            <a:picLocks noChangeAspect="1"/>
          </p:cNvPicPr>
          <p:nvPr/>
        </p:nvPicPr>
        <p:blipFill>
          <a:blip r:embed="rId11"/>
          <a:stretch>
            <a:fillRect/>
          </a:stretch>
        </p:blipFill>
        <p:spPr>
          <a:xfrm>
            <a:off x="10988656" y="1534405"/>
            <a:ext cx="714381" cy="390162"/>
          </a:xfrm>
          <a:prstGeom prst="rect">
            <a:avLst/>
          </a:prstGeom>
        </p:spPr>
      </p:pic>
      <p:pic>
        <p:nvPicPr>
          <p:cNvPr id="24" name="Afbeelding 23">
            <a:extLst>
              <a:ext uri="{FF2B5EF4-FFF2-40B4-BE49-F238E27FC236}">
                <a16:creationId xmlns:a16="http://schemas.microsoft.com/office/drawing/2014/main" id="{FCA5220A-5AF0-E058-7B85-54D867B67039}"/>
              </a:ext>
            </a:extLst>
          </p:cNvPr>
          <p:cNvPicPr>
            <a:picLocks noChangeAspect="1"/>
          </p:cNvPicPr>
          <p:nvPr/>
        </p:nvPicPr>
        <p:blipFill>
          <a:blip r:embed="rId12"/>
          <a:stretch>
            <a:fillRect/>
          </a:stretch>
        </p:blipFill>
        <p:spPr>
          <a:xfrm>
            <a:off x="10921987" y="1924567"/>
            <a:ext cx="781050" cy="273050"/>
          </a:xfrm>
          <a:prstGeom prst="rect">
            <a:avLst/>
          </a:prstGeom>
        </p:spPr>
      </p:pic>
      <p:pic>
        <p:nvPicPr>
          <p:cNvPr id="25" name="Afbeelding 24">
            <a:extLst>
              <a:ext uri="{FF2B5EF4-FFF2-40B4-BE49-F238E27FC236}">
                <a16:creationId xmlns:a16="http://schemas.microsoft.com/office/drawing/2014/main" id="{04DF14EB-66B7-F9AD-D803-8DDDC2212F3D}"/>
              </a:ext>
            </a:extLst>
          </p:cNvPr>
          <p:cNvPicPr>
            <a:picLocks noChangeAspect="1"/>
          </p:cNvPicPr>
          <p:nvPr/>
        </p:nvPicPr>
        <p:blipFill>
          <a:blip r:embed="rId13"/>
          <a:stretch>
            <a:fillRect/>
          </a:stretch>
        </p:blipFill>
        <p:spPr>
          <a:xfrm>
            <a:off x="11127342" y="2275357"/>
            <a:ext cx="539750" cy="400050"/>
          </a:xfrm>
          <a:prstGeom prst="rect">
            <a:avLst/>
          </a:prstGeom>
        </p:spPr>
      </p:pic>
      <p:pic>
        <p:nvPicPr>
          <p:cNvPr id="26" name="Afbeelding 25">
            <a:extLst>
              <a:ext uri="{FF2B5EF4-FFF2-40B4-BE49-F238E27FC236}">
                <a16:creationId xmlns:a16="http://schemas.microsoft.com/office/drawing/2014/main" id="{358A7E84-876E-948F-5E46-4638AC55A5D2}"/>
              </a:ext>
            </a:extLst>
          </p:cNvPr>
          <p:cNvPicPr>
            <a:picLocks noChangeAspect="1"/>
          </p:cNvPicPr>
          <p:nvPr/>
        </p:nvPicPr>
        <p:blipFill rotWithShape="1">
          <a:blip r:embed="rId14"/>
          <a:srcRect t="7804"/>
          <a:stretch/>
        </p:blipFill>
        <p:spPr>
          <a:xfrm>
            <a:off x="10832429" y="2675406"/>
            <a:ext cx="1180618" cy="393321"/>
          </a:xfrm>
          <a:prstGeom prst="rect">
            <a:avLst/>
          </a:prstGeom>
        </p:spPr>
      </p:pic>
      <p:pic>
        <p:nvPicPr>
          <p:cNvPr id="27" name="Afbeelding 26" descr="Afbeelding met logo&#10;&#10;Automatisch gegenereerde beschrijving">
            <a:extLst>
              <a:ext uri="{FF2B5EF4-FFF2-40B4-BE49-F238E27FC236}">
                <a16:creationId xmlns:a16="http://schemas.microsoft.com/office/drawing/2014/main" id="{74814DBE-0A21-5BAF-8782-3D9724819022}"/>
              </a:ext>
            </a:extLst>
          </p:cNvPr>
          <p:cNvPicPr>
            <a:picLocks noChangeAspect="1"/>
          </p:cNvPicPr>
          <p:nvPr/>
        </p:nvPicPr>
        <p:blipFill>
          <a:blip r:embed="rId15"/>
          <a:stretch>
            <a:fillRect/>
          </a:stretch>
        </p:blipFill>
        <p:spPr>
          <a:xfrm>
            <a:off x="10939959" y="2973315"/>
            <a:ext cx="745105" cy="420899"/>
          </a:xfrm>
          <a:prstGeom prst="rect">
            <a:avLst/>
          </a:prstGeom>
        </p:spPr>
      </p:pic>
      <p:pic>
        <p:nvPicPr>
          <p:cNvPr id="28" name="Afbeelding 27" descr="Afbeelding met tekst&#10;&#10;Automatisch gegenereerde beschrijving">
            <a:extLst>
              <a:ext uri="{FF2B5EF4-FFF2-40B4-BE49-F238E27FC236}">
                <a16:creationId xmlns:a16="http://schemas.microsoft.com/office/drawing/2014/main" id="{80BFEFB0-02F2-CFB9-A075-099BC6CAC9F9}"/>
              </a:ext>
            </a:extLst>
          </p:cNvPr>
          <p:cNvPicPr>
            <a:picLocks noChangeAspect="1"/>
          </p:cNvPicPr>
          <p:nvPr/>
        </p:nvPicPr>
        <p:blipFill>
          <a:blip r:embed="rId16"/>
          <a:stretch>
            <a:fillRect/>
          </a:stretch>
        </p:blipFill>
        <p:spPr>
          <a:xfrm>
            <a:off x="11039492" y="4072749"/>
            <a:ext cx="634839" cy="317420"/>
          </a:xfrm>
          <a:prstGeom prst="rect">
            <a:avLst/>
          </a:prstGeom>
        </p:spPr>
      </p:pic>
      <p:pic>
        <p:nvPicPr>
          <p:cNvPr id="29" name="Afbeelding 28">
            <a:extLst>
              <a:ext uri="{FF2B5EF4-FFF2-40B4-BE49-F238E27FC236}">
                <a16:creationId xmlns:a16="http://schemas.microsoft.com/office/drawing/2014/main" id="{5959CE42-1E78-BC3E-0C68-C1F1564B221C}"/>
              </a:ext>
            </a:extLst>
          </p:cNvPr>
          <p:cNvPicPr>
            <a:picLocks noChangeAspect="1"/>
          </p:cNvPicPr>
          <p:nvPr/>
        </p:nvPicPr>
        <p:blipFill>
          <a:blip r:embed="rId17"/>
          <a:stretch>
            <a:fillRect/>
          </a:stretch>
        </p:blipFill>
        <p:spPr>
          <a:xfrm>
            <a:off x="10865473" y="3772025"/>
            <a:ext cx="1180618" cy="26142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8B933A60-6E42-A9DF-1D23-96421EAA1129}"/>
              </a:ext>
            </a:extLst>
          </p:cNvPr>
          <p:cNvPicPr>
            <a:picLocks noChangeAspect="1"/>
          </p:cNvPicPr>
          <p:nvPr/>
        </p:nvPicPr>
        <p:blipFill>
          <a:blip r:embed="rId18"/>
          <a:stretch>
            <a:fillRect/>
          </a:stretch>
        </p:blipFill>
        <p:spPr>
          <a:xfrm>
            <a:off x="11039492" y="3387868"/>
            <a:ext cx="870682" cy="393700"/>
          </a:xfrm>
          <a:prstGeom prst="rect">
            <a:avLst/>
          </a:prstGeom>
        </p:spPr>
      </p:pic>
      <p:pic>
        <p:nvPicPr>
          <p:cNvPr id="31" name="Afbeelding 30">
            <a:extLst>
              <a:ext uri="{FF2B5EF4-FFF2-40B4-BE49-F238E27FC236}">
                <a16:creationId xmlns:a16="http://schemas.microsoft.com/office/drawing/2014/main" id="{77CE579C-CDDA-17CD-F0CD-08282FD69BA6}"/>
              </a:ext>
            </a:extLst>
          </p:cNvPr>
          <p:cNvPicPr>
            <a:picLocks noChangeAspect="1"/>
          </p:cNvPicPr>
          <p:nvPr/>
        </p:nvPicPr>
        <p:blipFill>
          <a:blip r:embed="rId19"/>
          <a:stretch>
            <a:fillRect/>
          </a:stretch>
        </p:blipFill>
        <p:spPr>
          <a:xfrm>
            <a:off x="10953847" y="4422499"/>
            <a:ext cx="1026841" cy="281553"/>
          </a:xfrm>
          <a:prstGeom prst="rect">
            <a:avLst/>
          </a:prstGeom>
        </p:spPr>
      </p:pic>
      <p:pic>
        <p:nvPicPr>
          <p:cNvPr id="33" name="Picture 2" descr="UZ Leuven">
            <a:extLst>
              <a:ext uri="{FF2B5EF4-FFF2-40B4-BE49-F238E27FC236}">
                <a16:creationId xmlns:a16="http://schemas.microsoft.com/office/drawing/2014/main" id="{4C6A3233-D11B-5191-3408-279D8514925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988656" y="4764670"/>
            <a:ext cx="812664" cy="281553"/>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Afbeelding met tekst, schermopname, Lettertype, ontwerp&#10;&#10;Automatisch gegenereerde beschrijving">
            <a:extLst>
              <a:ext uri="{FF2B5EF4-FFF2-40B4-BE49-F238E27FC236}">
                <a16:creationId xmlns:a16="http://schemas.microsoft.com/office/drawing/2014/main" id="{BDCC79E5-62DA-C060-9576-81DB59F61812}"/>
              </a:ext>
            </a:extLst>
          </p:cNvPr>
          <p:cNvPicPr>
            <a:picLocks noChangeAspect="1"/>
          </p:cNvPicPr>
          <p:nvPr/>
        </p:nvPicPr>
        <p:blipFill>
          <a:blip r:embed="rId21"/>
          <a:stretch>
            <a:fillRect/>
          </a:stretch>
        </p:blipFill>
        <p:spPr>
          <a:xfrm>
            <a:off x="10356093" y="0"/>
            <a:ext cx="1835907" cy="6858000"/>
          </a:xfrm>
          <a:prstGeom prst="rect">
            <a:avLst/>
          </a:prstGeom>
        </p:spPr>
      </p:pic>
      <p:sp>
        <p:nvSpPr>
          <p:cNvPr id="32" name="Tekstvak 31">
            <a:extLst>
              <a:ext uri="{FF2B5EF4-FFF2-40B4-BE49-F238E27FC236}">
                <a16:creationId xmlns:a16="http://schemas.microsoft.com/office/drawing/2014/main" id="{D1A26F15-4185-4170-920C-D1263D671736}"/>
              </a:ext>
            </a:extLst>
          </p:cNvPr>
          <p:cNvSpPr txBox="1"/>
          <p:nvPr/>
        </p:nvSpPr>
        <p:spPr>
          <a:xfrm>
            <a:off x="4525702" y="4788027"/>
            <a:ext cx="5514110" cy="1077218"/>
          </a:xfrm>
          <a:prstGeom prst="rect">
            <a:avLst/>
          </a:prstGeom>
          <a:noFill/>
          <a:ln w="28575">
            <a:solidFill>
              <a:srgbClr val="ED7040"/>
            </a:solidFill>
          </a:ln>
        </p:spPr>
        <p:txBody>
          <a:bodyPr wrap="square">
            <a:spAutoFit/>
          </a:bodyPr>
          <a:lstStyle/>
          <a:p>
            <a:pPr algn="ctr"/>
            <a:r>
              <a:rPr lang="nl-NL" sz="32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Uitleg uitkomsten bij ROM en Grip </a:t>
            </a:r>
            <a:r>
              <a:rPr lang="nl-NL" sz="3200" b="1" dirty="0" err="1">
                <a:solidFill>
                  <a:srgbClr val="16304D"/>
                </a:solidFill>
                <a:latin typeface="Calibri" panose="020F0502020204030204" pitchFamily="34" charset="0"/>
                <a:ea typeface="Calibri" panose="020F0502020204030204" pitchFamily="34" charset="0"/>
                <a:cs typeface="Times New Roman" panose="02020603050405020304" pitchFamily="18" charset="0"/>
              </a:rPr>
              <a:t>and</a:t>
            </a:r>
            <a:r>
              <a:rPr lang="nl-NL" sz="32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 </a:t>
            </a:r>
            <a:r>
              <a:rPr lang="nl-NL" sz="3200" b="1" dirty="0" err="1">
                <a:solidFill>
                  <a:srgbClr val="16304D"/>
                </a:solidFill>
                <a:latin typeface="Calibri" panose="020F0502020204030204" pitchFamily="34" charset="0"/>
                <a:ea typeface="Calibri" panose="020F0502020204030204" pitchFamily="34" charset="0"/>
                <a:cs typeface="Times New Roman" panose="02020603050405020304" pitchFamily="18" charset="0"/>
              </a:rPr>
              <a:t>Pinch</a:t>
            </a:r>
            <a:r>
              <a:rPr lang="nl-NL" sz="3200" b="1" dirty="0">
                <a:solidFill>
                  <a:srgbClr val="16304D"/>
                </a:solidFill>
                <a:latin typeface="Calibri" panose="020F0502020204030204" pitchFamily="34" charset="0"/>
                <a:ea typeface="Calibri" panose="020F0502020204030204" pitchFamily="34" charset="0"/>
                <a:cs typeface="Times New Roman" panose="02020603050405020304" pitchFamily="18" charset="0"/>
              </a:rPr>
              <a:t> </a:t>
            </a:r>
            <a:r>
              <a:rPr lang="nl-NL" sz="3200" b="1" dirty="0" err="1">
                <a:solidFill>
                  <a:srgbClr val="16304D"/>
                </a:solidFill>
                <a:latin typeface="Calibri" panose="020F0502020204030204" pitchFamily="34" charset="0"/>
                <a:ea typeface="Calibri" panose="020F0502020204030204" pitchFamily="34" charset="0"/>
                <a:cs typeface="Times New Roman" panose="02020603050405020304" pitchFamily="18" charset="0"/>
              </a:rPr>
              <a:t>Strength</a:t>
            </a:r>
            <a:endParaRPr lang="nl-NL" sz="3200" b="1"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384972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484</Words>
  <Application>Microsoft Office PowerPoint</Application>
  <PresentationFormat>Breedbeeld</PresentationFormat>
  <Paragraphs>72</Paragraphs>
  <Slides>11</Slides>
  <Notes>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Calibri Light</vt:lpstr>
      <vt:lpstr>Times New Roman</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Lisanne de Vries</dc:creator>
  <cp:lastModifiedBy>Lisanne de Vries</cp:lastModifiedBy>
  <cp:revision>12</cp:revision>
  <dcterms:created xsi:type="dcterms:W3CDTF">2023-09-12T07:31:46Z</dcterms:created>
  <dcterms:modified xsi:type="dcterms:W3CDTF">2023-09-18T08:46:35Z</dcterms:modified>
</cp:coreProperties>
</file>