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9" r:id="rId2"/>
    <p:sldId id="456" r:id="rId3"/>
    <p:sldId id="457" r:id="rId4"/>
    <p:sldId id="458" r:id="rId5"/>
    <p:sldId id="461" r:id="rId6"/>
    <p:sldId id="462" r:id="rId7"/>
    <p:sldId id="455" r:id="rId8"/>
    <p:sldId id="454" r:id="rId9"/>
    <p:sldId id="459" r:id="rId10"/>
    <p:sldId id="442" r:id="rId11"/>
    <p:sldId id="446" r:id="rId12"/>
    <p:sldId id="453" r:id="rId13"/>
    <p:sldId id="451" r:id="rId14"/>
    <p:sldId id="452" r:id="rId15"/>
    <p:sldId id="450" r:id="rId16"/>
    <p:sldId id="463" r:id="rId17"/>
    <p:sldId id="448" r:id="rId18"/>
    <p:sldId id="447" r:id="rId19"/>
    <p:sldId id="464" r:id="rId20"/>
    <p:sldId id="440" r:id="rId21"/>
    <p:sldId id="445" r:id="rId22"/>
    <p:sldId id="439" r:id="rId23"/>
    <p:sldId id="433" r:id="rId24"/>
    <p:sldId id="449" r:id="rId25"/>
    <p:sldId id="426"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FF6"/>
    <a:srgbClr val="ED7040"/>
    <a:srgbClr val="042A48"/>
    <a:srgbClr val="F4F4F4"/>
    <a:srgbClr val="022A48"/>
    <a:srgbClr val="162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84"/>
    <p:restoredTop sz="87618"/>
  </p:normalViewPr>
  <p:slideViewPr>
    <p:cSldViewPr snapToGrid="0">
      <p:cViewPr varScale="1">
        <p:scale>
          <a:sx n="87" d="100"/>
          <a:sy n="87" d="100"/>
        </p:scale>
        <p:origin x="9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08B6A-294B-484F-A918-7A0820577AF0}" type="datetimeFigureOut">
              <a:rPr lang="en-GB" smtClean="0"/>
              <a:t>18/09/2023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86BB5-4409-BB45-BFBD-DD2921E9C430}" type="slidenum">
              <a:rPr lang="en-GB" smtClean="0"/>
              <a:t>‹nr.›</a:t>
            </a:fld>
            <a:endParaRPr lang="en-GB"/>
          </a:p>
        </p:txBody>
      </p:sp>
    </p:spTree>
    <p:extLst>
      <p:ext uri="{BB962C8B-B14F-4D97-AF65-F5344CB8AC3E}">
        <p14:creationId xmlns:p14="http://schemas.microsoft.com/office/powerpoint/2010/main" val="376541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1</a:t>
            </a:fld>
            <a:endParaRPr lang="en-GB"/>
          </a:p>
        </p:txBody>
      </p:sp>
    </p:spTree>
    <p:extLst>
      <p:ext uri="{BB962C8B-B14F-4D97-AF65-F5344CB8AC3E}">
        <p14:creationId xmlns:p14="http://schemas.microsoft.com/office/powerpoint/2010/main" val="3825919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10</a:t>
            </a:fld>
            <a:endParaRPr lang="en-GB"/>
          </a:p>
        </p:txBody>
      </p:sp>
    </p:spTree>
    <p:extLst>
      <p:ext uri="{BB962C8B-B14F-4D97-AF65-F5344CB8AC3E}">
        <p14:creationId xmlns:p14="http://schemas.microsoft.com/office/powerpoint/2010/main" val="577189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11</a:t>
            </a:fld>
            <a:endParaRPr lang="en-GB"/>
          </a:p>
        </p:txBody>
      </p:sp>
    </p:spTree>
    <p:extLst>
      <p:ext uri="{BB962C8B-B14F-4D97-AF65-F5344CB8AC3E}">
        <p14:creationId xmlns:p14="http://schemas.microsoft.com/office/powerpoint/2010/main" val="2890346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12</a:t>
            </a:fld>
            <a:endParaRPr lang="en-GB"/>
          </a:p>
        </p:txBody>
      </p:sp>
    </p:spTree>
    <p:extLst>
      <p:ext uri="{BB962C8B-B14F-4D97-AF65-F5344CB8AC3E}">
        <p14:creationId xmlns:p14="http://schemas.microsoft.com/office/powerpoint/2010/main" val="2709022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13</a:t>
            </a:fld>
            <a:endParaRPr lang="en-GB"/>
          </a:p>
        </p:txBody>
      </p:sp>
    </p:spTree>
    <p:extLst>
      <p:ext uri="{BB962C8B-B14F-4D97-AF65-F5344CB8AC3E}">
        <p14:creationId xmlns:p14="http://schemas.microsoft.com/office/powerpoint/2010/main" val="883996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14</a:t>
            </a:fld>
            <a:endParaRPr lang="en-GB"/>
          </a:p>
        </p:txBody>
      </p:sp>
    </p:spTree>
    <p:extLst>
      <p:ext uri="{BB962C8B-B14F-4D97-AF65-F5344CB8AC3E}">
        <p14:creationId xmlns:p14="http://schemas.microsoft.com/office/powerpoint/2010/main" val="438622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15</a:t>
            </a:fld>
            <a:endParaRPr lang="en-GB"/>
          </a:p>
        </p:txBody>
      </p:sp>
    </p:spTree>
    <p:extLst>
      <p:ext uri="{BB962C8B-B14F-4D97-AF65-F5344CB8AC3E}">
        <p14:creationId xmlns:p14="http://schemas.microsoft.com/office/powerpoint/2010/main" val="3920228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16</a:t>
            </a:fld>
            <a:endParaRPr lang="en-GB"/>
          </a:p>
        </p:txBody>
      </p:sp>
    </p:spTree>
    <p:extLst>
      <p:ext uri="{BB962C8B-B14F-4D97-AF65-F5344CB8AC3E}">
        <p14:creationId xmlns:p14="http://schemas.microsoft.com/office/powerpoint/2010/main" val="281306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17</a:t>
            </a:fld>
            <a:endParaRPr lang="en-GB"/>
          </a:p>
        </p:txBody>
      </p:sp>
    </p:spTree>
    <p:extLst>
      <p:ext uri="{BB962C8B-B14F-4D97-AF65-F5344CB8AC3E}">
        <p14:creationId xmlns:p14="http://schemas.microsoft.com/office/powerpoint/2010/main" val="2367778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18</a:t>
            </a:fld>
            <a:endParaRPr lang="en-GB"/>
          </a:p>
        </p:txBody>
      </p:sp>
    </p:spTree>
    <p:extLst>
      <p:ext uri="{BB962C8B-B14F-4D97-AF65-F5344CB8AC3E}">
        <p14:creationId xmlns:p14="http://schemas.microsoft.com/office/powerpoint/2010/main" val="1949120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19</a:t>
            </a:fld>
            <a:endParaRPr lang="en-GB"/>
          </a:p>
        </p:txBody>
      </p:sp>
    </p:spTree>
    <p:extLst>
      <p:ext uri="{BB962C8B-B14F-4D97-AF65-F5344CB8AC3E}">
        <p14:creationId xmlns:p14="http://schemas.microsoft.com/office/powerpoint/2010/main" val="274885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2</a:t>
            </a:fld>
            <a:endParaRPr lang="en-GB"/>
          </a:p>
        </p:txBody>
      </p:sp>
    </p:spTree>
    <p:extLst>
      <p:ext uri="{BB962C8B-B14F-4D97-AF65-F5344CB8AC3E}">
        <p14:creationId xmlns:p14="http://schemas.microsoft.com/office/powerpoint/2010/main" val="1766614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20</a:t>
            </a:fld>
            <a:endParaRPr lang="en-GB"/>
          </a:p>
        </p:txBody>
      </p:sp>
    </p:spTree>
    <p:extLst>
      <p:ext uri="{BB962C8B-B14F-4D97-AF65-F5344CB8AC3E}">
        <p14:creationId xmlns:p14="http://schemas.microsoft.com/office/powerpoint/2010/main" val="2721316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21</a:t>
            </a:fld>
            <a:endParaRPr lang="en-GB"/>
          </a:p>
        </p:txBody>
      </p:sp>
    </p:spTree>
    <p:extLst>
      <p:ext uri="{BB962C8B-B14F-4D97-AF65-F5344CB8AC3E}">
        <p14:creationId xmlns:p14="http://schemas.microsoft.com/office/powerpoint/2010/main" val="90954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22</a:t>
            </a:fld>
            <a:endParaRPr lang="en-GB"/>
          </a:p>
        </p:txBody>
      </p:sp>
    </p:spTree>
    <p:extLst>
      <p:ext uri="{BB962C8B-B14F-4D97-AF65-F5344CB8AC3E}">
        <p14:creationId xmlns:p14="http://schemas.microsoft.com/office/powerpoint/2010/main" val="1284880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23</a:t>
            </a:fld>
            <a:endParaRPr lang="en-GB"/>
          </a:p>
        </p:txBody>
      </p:sp>
    </p:spTree>
    <p:extLst>
      <p:ext uri="{BB962C8B-B14F-4D97-AF65-F5344CB8AC3E}">
        <p14:creationId xmlns:p14="http://schemas.microsoft.com/office/powerpoint/2010/main" val="414089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24</a:t>
            </a:fld>
            <a:endParaRPr lang="en-GB"/>
          </a:p>
        </p:txBody>
      </p:sp>
    </p:spTree>
    <p:extLst>
      <p:ext uri="{BB962C8B-B14F-4D97-AF65-F5344CB8AC3E}">
        <p14:creationId xmlns:p14="http://schemas.microsoft.com/office/powerpoint/2010/main" val="473969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25</a:t>
            </a:fld>
            <a:endParaRPr lang="en-GB"/>
          </a:p>
        </p:txBody>
      </p:sp>
    </p:spTree>
    <p:extLst>
      <p:ext uri="{BB962C8B-B14F-4D97-AF65-F5344CB8AC3E}">
        <p14:creationId xmlns:p14="http://schemas.microsoft.com/office/powerpoint/2010/main" val="118476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3</a:t>
            </a:fld>
            <a:endParaRPr lang="en-GB"/>
          </a:p>
        </p:txBody>
      </p:sp>
    </p:spTree>
    <p:extLst>
      <p:ext uri="{BB962C8B-B14F-4D97-AF65-F5344CB8AC3E}">
        <p14:creationId xmlns:p14="http://schemas.microsoft.com/office/powerpoint/2010/main" val="319665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4</a:t>
            </a:fld>
            <a:endParaRPr lang="en-GB"/>
          </a:p>
        </p:txBody>
      </p:sp>
    </p:spTree>
    <p:extLst>
      <p:ext uri="{BB962C8B-B14F-4D97-AF65-F5344CB8AC3E}">
        <p14:creationId xmlns:p14="http://schemas.microsoft.com/office/powerpoint/2010/main" val="268135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5</a:t>
            </a:fld>
            <a:endParaRPr lang="en-GB"/>
          </a:p>
        </p:txBody>
      </p:sp>
    </p:spTree>
    <p:extLst>
      <p:ext uri="{BB962C8B-B14F-4D97-AF65-F5344CB8AC3E}">
        <p14:creationId xmlns:p14="http://schemas.microsoft.com/office/powerpoint/2010/main" val="51852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6</a:t>
            </a:fld>
            <a:endParaRPr lang="en-GB"/>
          </a:p>
        </p:txBody>
      </p:sp>
    </p:spTree>
    <p:extLst>
      <p:ext uri="{BB962C8B-B14F-4D97-AF65-F5344CB8AC3E}">
        <p14:creationId xmlns:p14="http://schemas.microsoft.com/office/powerpoint/2010/main" val="2211238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7</a:t>
            </a:fld>
            <a:endParaRPr lang="en-GB"/>
          </a:p>
        </p:txBody>
      </p:sp>
    </p:spTree>
    <p:extLst>
      <p:ext uri="{BB962C8B-B14F-4D97-AF65-F5344CB8AC3E}">
        <p14:creationId xmlns:p14="http://schemas.microsoft.com/office/powerpoint/2010/main" val="194727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8</a:t>
            </a:fld>
            <a:endParaRPr lang="en-GB"/>
          </a:p>
        </p:txBody>
      </p:sp>
    </p:spTree>
    <p:extLst>
      <p:ext uri="{BB962C8B-B14F-4D97-AF65-F5344CB8AC3E}">
        <p14:creationId xmlns:p14="http://schemas.microsoft.com/office/powerpoint/2010/main" val="3982584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9</a:t>
            </a:fld>
            <a:endParaRPr lang="en-GB"/>
          </a:p>
        </p:txBody>
      </p:sp>
    </p:spTree>
    <p:extLst>
      <p:ext uri="{BB962C8B-B14F-4D97-AF65-F5344CB8AC3E}">
        <p14:creationId xmlns:p14="http://schemas.microsoft.com/office/powerpoint/2010/main" val="347818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96DAD-B545-040A-3C9D-5FA3259DBE7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ADCD1229-07CB-DA55-5A2A-6E5A093C8C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7EC0FC95-92A6-2254-4A71-9A8511F632C6}"/>
              </a:ext>
            </a:extLst>
          </p:cNvPr>
          <p:cNvSpPr>
            <a:spLocks noGrp="1"/>
          </p:cNvSpPr>
          <p:nvPr>
            <p:ph type="dt" sz="half" idx="10"/>
          </p:nvPr>
        </p:nvSpPr>
        <p:spPr/>
        <p:txBody>
          <a:bodyPr/>
          <a:lstStyle/>
          <a:p>
            <a:fld id="{3430A8D2-FD0C-8041-B4D2-7CE435560157}" type="datetimeFigureOut">
              <a:rPr lang="en-GB" smtClean="0"/>
              <a:t>18/09/2023</a:t>
            </a:fld>
            <a:endParaRPr lang="en-GB"/>
          </a:p>
        </p:txBody>
      </p:sp>
      <p:sp>
        <p:nvSpPr>
          <p:cNvPr id="5" name="Tijdelijke aanduiding voor voettekst 4">
            <a:extLst>
              <a:ext uri="{FF2B5EF4-FFF2-40B4-BE49-F238E27FC236}">
                <a16:creationId xmlns:a16="http://schemas.microsoft.com/office/drawing/2014/main" id="{94A0C35C-B303-5C7E-8E70-CD189FFC669E}"/>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F87578F9-70AE-9122-8F49-D3EA7EBE8B20}"/>
              </a:ext>
            </a:extLst>
          </p:cNvPr>
          <p:cNvSpPr>
            <a:spLocks noGrp="1"/>
          </p:cNvSpPr>
          <p:nvPr>
            <p:ph type="sldNum" sz="quarter" idx="12"/>
          </p:nvPr>
        </p:nvSpPr>
        <p:spPr/>
        <p:txBody>
          <a:bodyPr/>
          <a:lstStyle/>
          <a:p>
            <a:fld id="{CBC134CF-2F17-B04E-9004-31CBE98A6775}" type="slidenum">
              <a:rPr lang="en-GB" smtClean="0"/>
              <a:t>‹nr.›</a:t>
            </a:fld>
            <a:endParaRPr lang="en-GB"/>
          </a:p>
        </p:txBody>
      </p:sp>
    </p:spTree>
    <p:extLst>
      <p:ext uri="{BB962C8B-B14F-4D97-AF65-F5344CB8AC3E}">
        <p14:creationId xmlns:p14="http://schemas.microsoft.com/office/powerpoint/2010/main" val="259618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987D8-657A-4B25-A1FC-EAD3257930F9}"/>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B80819D5-B24D-5FDB-6D53-4F5476A92A6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30155141-8D74-4CDE-05B7-95D3B27A4EC1}"/>
              </a:ext>
            </a:extLst>
          </p:cNvPr>
          <p:cNvSpPr>
            <a:spLocks noGrp="1"/>
          </p:cNvSpPr>
          <p:nvPr>
            <p:ph type="dt" sz="half" idx="10"/>
          </p:nvPr>
        </p:nvSpPr>
        <p:spPr/>
        <p:txBody>
          <a:bodyPr/>
          <a:lstStyle/>
          <a:p>
            <a:fld id="{3430A8D2-FD0C-8041-B4D2-7CE435560157}" type="datetimeFigureOut">
              <a:rPr lang="en-GB" smtClean="0"/>
              <a:t>18/09/2023</a:t>
            </a:fld>
            <a:endParaRPr lang="en-GB"/>
          </a:p>
        </p:txBody>
      </p:sp>
      <p:sp>
        <p:nvSpPr>
          <p:cNvPr id="5" name="Tijdelijke aanduiding voor voettekst 4">
            <a:extLst>
              <a:ext uri="{FF2B5EF4-FFF2-40B4-BE49-F238E27FC236}">
                <a16:creationId xmlns:a16="http://schemas.microsoft.com/office/drawing/2014/main" id="{C8A9C808-36CC-12BE-9D48-1CB3DFBDB407}"/>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2913ED76-8A26-978E-A9D5-B3339FCFFE56}"/>
              </a:ext>
            </a:extLst>
          </p:cNvPr>
          <p:cNvSpPr>
            <a:spLocks noGrp="1"/>
          </p:cNvSpPr>
          <p:nvPr>
            <p:ph type="sldNum" sz="quarter" idx="12"/>
          </p:nvPr>
        </p:nvSpPr>
        <p:spPr/>
        <p:txBody>
          <a:bodyPr/>
          <a:lstStyle/>
          <a:p>
            <a:fld id="{CBC134CF-2F17-B04E-9004-31CBE98A6775}" type="slidenum">
              <a:rPr lang="en-GB" smtClean="0"/>
              <a:t>‹nr.›</a:t>
            </a:fld>
            <a:endParaRPr lang="en-GB"/>
          </a:p>
        </p:txBody>
      </p:sp>
    </p:spTree>
    <p:extLst>
      <p:ext uri="{BB962C8B-B14F-4D97-AF65-F5344CB8AC3E}">
        <p14:creationId xmlns:p14="http://schemas.microsoft.com/office/powerpoint/2010/main" val="422942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73036AE-F319-9E35-447C-774E7E365790}"/>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E66D618D-866F-23B8-5115-D5717738EA6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BC8FF1BB-34ED-BEA2-B945-BD89173F3B8E}"/>
              </a:ext>
            </a:extLst>
          </p:cNvPr>
          <p:cNvSpPr>
            <a:spLocks noGrp="1"/>
          </p:cNvSpPr>
          <p:nvPr>
            <p:ph type="dt" sz="half" idx="10"/>
          </p:nvPr>
        </p:nvSpPr>
        <p:spPr/>
        <p:txBody>
          <a:bodyPr/>
          <a:lstStyle/>
          <a:p>
            <a:fld id="{3430A8D2-FD0C-8041-B4D2-7CE435560157}" type="datetimeFigureOut">
              <a:rPr lang="en-GB" smtClean="0"/>
              <a:t>18/09/2023</a:t>
            </a:fld>
            <a:endParaRPr lang="en-GB"/>
          </a:p>
        </p:txBody>
      </p:sp>
      <p:sp>
        <p:nvSpPr>
          <p:cNvPr id="5" name="Tijdelijke aanduiding voor voettekst 4">
            <a:extLst>
              <a:ext uri="{FF2B5EF4-FFF2-40B4-BE49-F238E27FC236}">
                <a16:creationId xmlns:a16="http://schemas.microsoft.com/office/drawing/2014/main" id="{BEBE08A8-E36E-A169-409E-1844886F364B}"/>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AB935637-D66E-5E14-D541-88E0C3551094}"/>
              </a:ext>
            </a:extLst>
          </p:cNvPr>
          <p:cNvSpPr>
            <a:spLocks noGrp="1"/>
          </p:cNvSpPr>
          <p:nvPr>
            <p:ph type="sldNum" sz="quarter" idx="12"/>
          </p:nvPr>
        </p:nvSpPr>
        <p:spPr/>
        <p:txBody>
          <a:bodyPr/>
          <a:lstStyle/>
          <a:p>
            <a:fld id="{CBC134CF-2F17-B04E-9004-31CBE98A6775}" type="slidenum">
              <a:rPr lang="en-GB" smtClean="0"/>
              <a:t>‹nr.›</a:t>
            </a:fld>
            <a:endParaRPr lang="en-GB"/>
          </a:p>
        </p:txBody>
      </p:sp>
    </p:spTree>
    <p:extLst>
      <p:ext uri="{BB962C8B-B14F-4D97-AF65-F5344CB8AC3E}">
        <p14:creationId xmlns:p14="http://schemas.microsoft.com/office/powerpoint/2010/main" val="104178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AFBA0-7931-44AF-B04F-49CE8CCF615A}"/>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EC213003-F8FD-AD0E-A6C7-8A122097B60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891C1743-2324-291B-47C2-D6813B047E4F}"/>
              </a:ext>
            </a:extLst>
          </p:cNvPr>
          <p:cNvSpPr>
            <a:spLocks noGrp="1"/>
          </p:cNvSpPr>
          <p:nvPr>
            <p:ph type="dt" sz="half" idx="10"/>
          </p:nvPr>
        </p:nvSpPr>
        <p:spPr/>
        <p:txBody>
          <a:bodyPr/>
          <a:lstStyle/>
          <a:p>
            <a:fld id="{3430A8D2-FD0C-8041-B4D2-7CE435560157}" type="datetimeFigureOut">
              <a:rPr lang="en-GB" smtClean="0"/>
              <a:t>18/09/2023</a:t>
            </a:fld>
            <a:endParaRPr lang="en-GB"/>
          </a:p>
        </p:txBody>
      </p:sp>
      <p:sp>
        <p:nvSpPr>
          <p:cNvPr id="5" name="Tijdelijke aanduiding voor voettekst 4">
            <a:extLst>
              <a:ext uri="{FF2B5EF4-FFF2-40B4-BE49-F238E27FC236}">
                <a16:creationId xmlns:a16="http://schemas.microsoft.com/office/drawing/2014/main" id="{A15A80AC-A41B-4D78-5B65-9D4EC42CD70C}"/>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8159CCD5-687A-F3F3-1F71-59D11C335D0B}"/>
              </a:ext>
            </a:extLst>
          </p:cNvPr>
          <p:cNvSpPr>
            <a:spLocks noGrp="1"/>
          </p:cNvSpPr>
          <p:nvPr>
            <p:ph type="sldNum" sz="quarter" idx="12"/>
          </p:nvPr>
        </p:nvSpPr>
        <p:spPr/>
        <p:txBody>
          <a:bodyPr/>
          <a:lstStyle/>
          <a:p>
            <a:fld id="{CBC134CF-2F17-B04E-9004-31CBE98A6775}" type="slidenum">
              <a:rPr lang="en-GB" smtClean="0"/>
              <a:t>‹nr.›</a:t>
            </a:fld>
            <a:endParaRPr lang="en-GB"/>
          </a:p>
        </p:txBody>
      </p:sp>
    </p:spTree>
    <p:extLst>
      <p:ext uri="{BB962C8B-B14F-4D97-AF65-F5344CB8AC3E}">
        <p14:creationId xmlns:p14="http://schemas.microsoft.com/office/powerpoint/2010/main" val="213746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4FFBF-F809-89DC-BB93-562408E08DE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6C4C6887-DFCA-BF56-DFA8-6A85E7C59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CC5A334-DA17-116A-FE75-B658DCCA5BDF}"/>
              </a:ext>
            </a:extLst>
          </p:cNvPr>
          <p:cNvSpPr>
            <a:spLocks noGrp="1"/>
          </p:cNvSpPr>
          <p:nvPr>
            <p:ph type="dt" sz="half" idx="10"/>
          </p:nvPr>
        </p:nvSpPr>
        <p:spPr/>
        <p:txBody>
          <a:bodyPr/>
          <a:lstStyle/>
          <a:p>
            <a:fld id="{3430A8D2-FD0C-8041-B4D2-7CE435560157}" type="datetimeFigureOut">
              <a:rPr lang="en-GB" smtClean="0"/>
              <a:t>18/09/2023</a:t>
            </a:fld>
            <a:endParaRPr lang="en-GB"/>
          </a:p>
        </p:txBody>
      </p:sp>
      <p:sp>
        <p:nvSpPr>
          <p:cNvPr id="5" name="Tijdelijke aanduiding voor voettekst 4">
            <a:extLst>
              <a:ext uri="{FF2B5EF4-FFF2-40B4-BE49-F238E27FC236}">
                <a16:creationId xmlns:a16="http://schemas.microsoft.com/office/drawing/2014/main" id="{03A1F86E-F84D-C7FC-957A-59BD3A7E2259}"/>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B1B5F877-5E0B-3A90-1289-F2D09C895BC9}"/>
              </a:ext>
            </a:extLst>
          </p:cNvPr>
          <p:cNvSpPr>
            <a:spLocks noGrp="1"/>
          </p:cNvSpPr>
          <p:nvPr>
            <p:ph type="sldNum" sz="quarter" idx="12"/>
          </p:nvPr>
        </p:nvSpPr>
        <p:spPr/>
        <p:txBody>
          <a:bodyPr/>
          <a:lstStyle/>
          <a:p>
            <a:fld id="{CBC134CF-2F17-B04E-9004-31CBE98A6775}" type="slidenum">
              <a:rPr lang="en-GB" smtClean="0"/>
              <a:t>‹nr.›</a:t>
            </a:fld>
            <a:endParaRPr lang="en-GB"/>
          </a:p>
        </p:txBody>
      </p:sp>
    </p:spTree>
    <p:extLst>
      <p:ext uri="{BB962C8B-B14F-4D97-AF65-F5344CB8AC3E}">
        <p14:creationId xmlns:p14="http://schemas.microsoft.com/office/powerpoint/2010/main" val="378676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DE36D-7C35-307D-9B8C-E97A9E8FCF9F}"/>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10F3EE17-8D4B-F5E0-E002-CEE8B7185EA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FFCF0E25-6BA5-0ACE-F044-2E4838678BC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DA75C8FB-304E-38E0-2865-54FFD0193AAF}"/>
              </a:ext>
            </a:extLst>
          </p:cNvPr>
          <p:cNvSpPr>
            <a:spLocks noGrp="1"/>
          </p:cNvSpPr>
          <p:nvPr>
            <p:ph type="dt" sz="half" idx="10"/>
          </p:nvPr>
        </p:nvSpPr>
        <p:spPr/>
        <p:txBody>
          <a:bodyPr/>
          <a:lstStyle/>
          <a:p>
            <a:fld id="{3430A8D2-FD0C-8041-B4D2-7CE435560157}" type="datetimeFigureOut">
              <a:rPr lang="en-GB" smtClean="0"/>
              <a:t>18/09/2023</a:t>
            </a:fld>
            <a:endParaRPr lang="en-GB"/>
          </a:p>
        </p:txBody>
      </p:sp>
      <p:sp>
        <p:nvSpPr>
          <p:cNvPr id="6" name="Tijdelijke aanduiding voor voettekst 5">
            <a:extLst>
              <a:ext uri="{FF2B5EF4-FFF2-40B4-BE49-F238E27FC236}">
                <a16:creationId xmlns:a16="http://schemas.microsoft.com/office/drawing/2014/main" id="{7021CA9F-76B2-4634-1048-D2F86D311C7C}"/>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E8C4E73C-3515-55DA-4515-CB6FE7EE5406}"/>
              </a:ext>
            </a:extLst>
          </p:cNvPr>
          <p:cNvSpPr>
            <a:spLocks noGrp="1"/>
          </p:cNvSpPr>
          <p:nvPr>
            <p:ph type="sldNum" sz="quarter" idx="12"/>
          </p:nvPr>
        </p:nvSpPr>
        <p:spPr/>
        <p:txBody>
          <a:bodyPr/>
          <a:lstStyle/>
          <a:p>
            <a:fld id="{CBC134CF-2F17-B04E-9004-31CBE98A6775}" type="slidenum">
              <a:rPr lang="en-GB" smtClean="0"/>
              <a:t>‹nr.›</a:t>
            </a:fld>
            <a:endParaRPr lang="en-GB"/>
          </a:p>
        </p:txBody>
      </p:sp>
    </p:spTree>
    <p:extLst>
      <p:ext uri="{BB962C8B-B14F-4D97-AF65-F5344CB8AC3E}">
        <p14:creationId xmlns:p14="http://schemas.microsoft.com/office/powerpoint/2010/main" val="349898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42B8B-6D81-CEBB-1029-6C36BC5FE95B}"/>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F5601742-FCFB-91E5-A25A-2CFE982B3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C661427-E208-FFFB-ADEB-D95EC2F15AE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F14FDAD0-1C93-DF44-7F79-BDE69057DA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CEF0A4C-93A6-39DE-4363-C05B8006490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E9967E28-EBAE-FC15-73F3-B6AFAF522D00}"/>
              </a:ext>
            </a:extLst>
          </p:cNvPr>
          <p:cNvSpPr>
            <a:spLocks noGrp="1"/>
          </p:cNvSpPr>
          <p:nvPr>
            <p:ph type="dt" sz="half" idx="10"/>
          </p:nvPr>
        </p:nvSpPr>
        <p:spPr/>
        <p:txBody>
          <a:bodyPr/>
          <a:lstStyle/>
          <a:p>
            <a:fld id="{3430A8D2-FD0C-8041-B4D2-7CE435560157}" type="datetimeFigureOut">
              <a:rPr lang="en-GB" smtClean="0"/>
              <a:t>18/09/2023</a:t>
            </a:fld>
            <a:endParaRPr lang="en-GB"/>
          </a:p>
        </p:txBody>
      </p:sp>
      <p:sp>
        <p:nvSpPr>
          <p:cNvPr id="8" name="Tijdelijke aanduiding voor voettekst 7">
            <a:extLst>
              <a:ext uri="{FF2B5EF4-FFF2-40B4-BE49-F238E27FC236}">
                <a16:creationId xmlns:a16="http://schemas.microsoft.com/office/drawing/2014/main" id="{5107C088-A9C8-F7D6-FBA7-551FC8B783EC}"/>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A78B8B77-6E69-33CB-B6D7-DF7EE64F244C}"/>
              </a:ext>
            </a:extLst>
          </p:cNvPr>
          <p:cNvSpPr>
            <a:spLocks noGrp="1"/>
          </p:cNvSpPr>
          <p:nvPr>
            <p:ph type="sldNum" sz="quarter" idx="12"/>
          </p:nvPr>
        </p:nvSpPr>
        <p:spPr/>
        <p:txBody>
          <a:bodyPr/>
          <a:lstStyle/>
          <a:p>
            <a:fld id="{CBC134CF-2F17-B04E-9004-31CBE98A6775}" type="slidenum">
              <a:rPr lang="en-GB" smtClean="0"/>
              <a:t>‹nr.›</a:t>
            </a:fld>
            <a:endParaRPr lang="en-GB"/>
          </a:p>
        </p:txBody>
      </p:sp>
    </p:spTree>
    <p:extLst>
      <p:ext uri="{BB962C8B-B14F-4D97-AF65-F5344CB8AC3E}">
        <p14:creationId xmlns:p14="http://schemas.microsoft.com/office/powerpoint/2010/main" val="23546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E265F-0CC3-BE79-7E16-7B4BFE643157}"/>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A49CA9C6-12A8-2E68-F659-5F69B33C99A1}"/>
              </a:ext>
            </a:extLst>
          </p:cNvPr>
          <p:cNvSpPr>
            <a:spLocks noGrp="1"/>
          </p:cNvSpPr>
          <p:nvPr>
            <p:ph type="dt" sz="half" idx="10"/>
          </p:nvPr>
        </p:nvSpPr>
        <p:spPr/>
        <p:txBody>
          <a:bodyPr/>
          <a:lstStyle/>
          <a:p>
            <a:fld id="{3430A8D2-FD0C-8041-B4D2-7CE435560157}" type="datetimeFigureOut">
              <a:rPr lang="en-GB" smtClean="0"/>
              <a:t>18/09/2023</a:t>
            </a:fld>
            <a:endParaRPr lang="en-GB"/>
          </a:p>
        </p:txBody>
      </p:sp>
      <p:sp>
        <p:nvSpPr>
          <p:cNvPr id="4" name="Tijdelijke aanduiding voor voettekst 3">
            <a:extLst>
              <a:ext uri="{FF2B5EF4-FFF2-40B4-BE49-F238E27FC236}">
                <a16:creationId xmlns:a16="http://schemas.microsoft.com/office/drawing/2014/main" id="{F4BA8BDC-8AF3-CB05-B2BC-686F09BA3A5F}"/>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E1B8AD99-FB5B-7239-7212-68DA815FCC2F}"/>
              </a:ext>
            </a:extLst>
          </p:cNvPr>
          <p:cNvSpPr>
            <a:spLocks noGrp="1"/>
          </p:cNvSpPr>
          <p:nvPr>
            <p:ph type="sldNum" sz="quarter" idx="12"/>
          </p:nvPr>
        </p:nvSpPr>
        <p:spPr/>
        <p:txBody>
          <a:bodyPr/>
          <a:lstStyle/>
          <a:p>
            <a:fld id="{CBC134CF-2F17-B04E-9004-31CBE98A6775}" type="slidenum">
              <a:rPr lang="en-GB" smtClean="0"/>
              <a:t>‹nr.›</a:t>
            </a:fld>
            <a:endParaRPr lang="en-GB"/>
          </a:p>
        </p:txBody>
      </p:sp>
    </p:spTree>
    <p:extLst>
      <p:ext uri="{BB962C8B-B14F-4D97-AF65-F5344CB8AC3E}">
        <p14:creationId xmlns:p14="http://schemas.microsoft.com/office/powerpoint/2010/main" val="185372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5FBB168-A1CC-821C-29AA-8C2DB29306F1}"/>
              </a:ext>
            </a:extLst>
          </p:cNvPr>
          <p:cNvSpPr>
            <a:spLocks noGrp="1"/>
          </p:cNvSpPr>
          <p:nvPr>
            <p:ph type="dt" sz="half" idx="10"/>
          </p:nvPr>
        </p:nvSpPr>
        <p:spPr/>
        <p:txBody>
          <a:bodyPr/>
          <a:lstStyle/>
          <a:p>
            <a:fld id="{3430A8D2-FD0C-8041-B4D2-7CE435560157}" type="datetimeFigureOut">
              <a:rPr lang="en-GB" smtClean="0"/>
              <a:t>18/09/2023</a:t>
            </a:fld>
            <a:endParaRPr lang="en-GB"/>
          </a:p>
        </p:txBody>
      </p:sp>
      <p:sp>
        <p:nvSpPr>
          <p:cNvPr id="3" name="Tijdelijke aanduiding voor voettekst 2">
            <a:extLst>
              <a:ext uri="{FF2B5EF4-FFF2-40B4-BE49-F238E27FC236}">
                <a16:creationId xmlns:a16="http://schemas.microsoft.com/office/drawing/2014/main" id="{AA57B3C7-F789-0CAA-7FF8-F65150DE9898}"/>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1B034E75-3674-A68F-DD5D-7C91442B1946}"/>
              </a:ext>
            </a:extLst>
          </p:cNvPr>
          <p:cNvSpPr>
            <a:spLocks noGrp="1"/>
          </p:cNvSpPr>
          <p:nvPr>
            <p:ph type="sldNum" sz="quarter" idx="12"/>
          </p:nvPr>
        </p:nvSpPr>
        <p:spPr/>
        <p:txBody>
          <a:bodyPr/>
          <a:lstStyle/>
          <a:p>
            <a:fld id="{CBC134CF-2F17-B04E-9004-31CBE98A6775}" type="slidenum">
              <a:rPr lang="en-GB" smtClean="0"/>
              <a:t>‹nr.›</a:t>
            </a:fld>
            <a:endParaRPr lang="en-GB"/>
          </a:p>
        </p:txBody>
      </p:sp>
    </p:spTree>
    <p:extLst>
      <p:ext uri="{BB962C8B-B14F-4D97-AF65-F5344CB8AC3E}">
        <p14:creationId xmlns:p14="http://schemas.microsoft.com/office/powerpoint/2010/main" val="127379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36C86-F503-2C85-4843-536EEBDFB6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B7EF76EB-73F2-E2D4-4862-6E8B58162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6D2539C-D0AB-30C3-F5F2-72CE7F741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A545BF5-037E-69CD-EAEE-67BD8A8948EA}"/>
              </a:ext>
            </a:extLst>
          </p:cNvPr>
          <p:cNvSpPr>
            <a:spLocks noGrp="1"/>
          </p:cNvSpPr>
          <p:nvPr>
            <p:ph type="dt" sz="half" idx="10"/>
          </p:nvPr>
        </p:nvSpPr>
        <p:spPr/>
        <p:txBody>
          <a:bodyPr/>
          <a:lstStyle/>
          <a:p>
            <a:fld id="{3430A8D2-FD0C-8041-B4D2-7CE435560157}" type="datetimeFigureOut">
              <a:rPr lang="en-GB" smtClean="0"/>
              <a:t>18/09/2023</a:t>
            </a:fld>
            <a:endParaRPr lang="en-GB"/>
          </a:p>
        </p:txBody>
      </p:sp>
      <p:sp>
        <p:nvSpPr>
          <p:cNvPr id="6" name="Tijdelijke aanduiding voor voettekst 5">
            <a:extLst>
              <a:ext uri="{FF2B5EF4-FFF2-40B4-BE49-F238E27FC236}">
                <a16:creationId xmlns:a16="http://schemas.microsoft.com/office/drawing/2014/main" id="{590988E6-BEC3-0823-1CDA-485073296536}"/>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1C0DD171-ED1B-23C6-F2BE-2EBB0BB8D03E}"/>
              </a:ext>
            </a:extLst>
          </p:cNvPr>
          <p:cNvSpPr>
            <a:spLocks noGrp="1"/>
          </p:cNvSpPr>
          <p:nvPr>
            <p:ph type="sldNum" sz="quarter" idx="12"/>
          </p:nvPr>
        </p:nvSpPr>
        <p:spPr/>
        <p:txBody>
          <a:bodyPr/>
          <a:lstStyle/>
          <a:p>
            <a:fld id="{CBC134CF-2F17-B04E-9004-31CBE98A6775}" type="slidenum">
              <a:rPr lang="en-GB" smtClean="0"/>
              <a:t>‹nr.›</a:t>
            </a:fld>
            <a:endParaRPr lang="en-GB"/>
          </a:p>
        </p:txBody>
      </p:sp>
    </p:spTree>
    <p:extLst>
      <p:ext uri="{BB962C8B-B14F-4D97-AF65-F5344CB8AC3E}">
        <p14:creationId xmlns:p14="http://schemas.microsoft.com/office/powerpoint/2010/main" val="89568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05ED7C-E839-AEE7-CFCD-9E2C83EB5D3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85753D4A-9E13-131B-FBFE-94EDD52BC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1444708E-C6F5-C1D0-B4B1-E7849E368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B9E541F-57AE-5871-76DD-7C8C44FAA0B6}"/>
              </a:ext>
            </a:extLst>
          </p:cNvPr>
          <p:cNvSpPr>
            <a:spLocks noGrp="1"/>
          </p:cNvSpPr>
          <p:nvPr>
            <p:ph type="dt" sz="half" idx="10"/>
          </p:nvPr>
        </p:nvSpPr>
        <p:spPr/>
        <p:txBody>
          <a:bodyPr/>
          <a:lstStyle/>
          <a:p>
            <a:fld id="{3430A8D2-FD0C-8041-B4D2-7CE435560157}" type="datetimeFigureOut">
              <a:rPr lang="en-GB" smtClean="0"/>
              <a:t>18/09/2023</a:t>
            </a:fld>
            <a:endParaRPr lang="en-GB"/>
          </a:p>
        </p:txBody>
      </p:sp>
      <p:sp>
        <p:nvSpPr>
          <p:cNvPr id="6" name="Tijdelijke aanduiding voor voettekst 5">
            <a:extLst>
              <a:ext uri="{FF2B5EF4-FFF2-40B4-BE49-F238E27FC236}">
                <a16:creationId xmlns:a16="http://schemas.microsoft.com/office/drawing/2014/main" id="{3F7EA2F7-A33C-9B6B-D56B-F1CDBD9E979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45E74624-4598-02BB-0FC1-1DF95E2947FF}"/>
              </a:ext>
            </a:extLst>
          </p:cNvPr>
          <p:cNvSpPr>
            <a:spLocks noGrp="1"/>
          </p:cNvSpPr>
          <p:nvPr>
            <p:ph type="sldNum" sz="quarter" idx="12"/>
          </p:nvPr>
        </p:nvSpPr>
        <p:spPr/>
        <p:txBody>
          <a:bodyPr/>
          <a:lstStyle/>
          <a:p>
            <a:fld id="{CBC134CF-2F17-B04E-9004-31CBE98A6775}" type="slidenum">
              <a:rPr lang="en-GB" smtClean="0"/>
              <a:t>‹nr.›</a:t>
            </a:fld>
            <a:endParaRPr lang="en-GB"/>
          </a:p>
        </p:txBody>
      </p:sp>
    </p:spTree>
    <p:extLst>
      <p:ext uri="{BB962C8B-B14F-4D97-AF65-F5344CB8AC3E}">
        <p14:creationId xmlns:p14="http://schemas.microsoft.com/office/powerpoint/2010/main" val="360369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94EBFB2-1A43-EBB0-0CE8-D828E45FA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C103B292-CF68-821A-2DBE-8DFEE9BE6C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E0359231-1135-14D9-CDE6-A52B0838B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0A8D2-FD0C-8041-B4D2-7CE435560157}" type="datetimeFigureOut">
              <a:rPr lang="en-GB" smtClean="0"/>
              <a:t>18/09/2023</a:t>
            </a:fld>
            <a:endParaRPr lang="en-GB"/>
          </a:p>
        </p:txBody>
      </p:sp>
      <p:sp>
        <p:nvSpPr>
          <p:cNvPr id="5" name="Tijdelijke aanduiding voor voettekst 4">
            <a:extLst>
              <a:ext uri="{FF2B5EF4-FFF2-40B4-BE49-F238E27FC236}">
                <a16:creationId xmlns:a16="http://schemas.microsoft.com/office/drawing/2014/main" id="{D408D64C-22FE-69C7-4F89-5D4E77FAA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FF843367-0ED4-D85E-3F07-F175555B82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134CF-2F17-B04E-9004-31CBE98A6775}" type="slidenum">
              <a:rPr lang="en-GB" smtClean="0"/>
              <a:t>‹nr.›</a:t>
            </a:fld>
            <a:endParaRPr lang="en-GB"/>
          </a:p>
        </p:txBody>
      </p:sp>
    </p:spTree>
    <p:extLst>
      <p:ext uri="{BB962C8B-B14F-4D97-AF65-F5344CB8AC3E}">
        <p14:creationId xmlns:p14="http://schemas.microsoft.com/office/powerpoint/2010/main" val="3792357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file:////Users/veroniquevandelucht/Library/Group%20Containers/UBF8T346G9.ms/WebArchiveCopyPasteTempFiles/com.microsoft.Word/page1image57388416" TargetMode="External"/><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hyperlink" Target="https://muscatstudie.nl/voor-artsen/#Downloads-2"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0.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hyperlink" Target="https://muscatstudie.nl/voor-artsen/#Downloads-2"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1.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2.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26.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3.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8.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23" Type="http://schemas.openxmlformats.org/officeDocument/2006/relationships/hyperlink" Target="https://data.castoredc.com/" TargetMode="External"/><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2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4.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5.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6.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7.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8.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9.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20.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23" Type="http://schemas.openxmlformats.org/officeDocument/2006/relationships/hyperlink" Target="http://www.muscatstudie.nl/" TargetMode="External"/><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1.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3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0.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25.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1.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hyperlink" Target="https://muscatstudie.nl/voor-artsen/#Downloads-2"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hyperlink" Target="mailto:vvdlucht@diakhuis.nl"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2.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33.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hyperlink" Target="https://muscatstudie.nl/voor-artsen/#Downloads-2" TargetMode="External"/><Relationship Id="rId2" Type="http://schemas.openxmlformats.org/officeDocument/2006/relationships/notesSlide" Target="../notesSlides/notesSlide23.xml"/><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34.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23" Type="http://schemas.openxmlformats.org/officeDocument/2006/relationships/hyperlink" Target="http://www.muscatstudie.nl/" TargetMode="External"/><Relationship Id="rId10" Type="http://schemas.openxmlformats.org/officeDocument/2006/relationships/image" Target="../media/image8.png"/><Relationship Id="rId19"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4.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36.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17.png"/><Relationship Id="rId2" Type="http://schemas.openxmlformats.org/officeDocument/2006/relationships/notesSlide" Target="../notesSlides/notesSlide25.xml"/><Relationship Id="rId16" Type="http://schemas.openxmlformats.org/officeDocument/2006/relationships/image" Target="../media/image14.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3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23" Type="http://schemas.openxmlformats.org/officeDocument/2006/relationships/image" Target="../media/image38.jpeg"/><Relationship Id="rId10" Type="http://schemas.openxmlformats.org/officeDocument/2006/relationships/image" Target="../media/image8.png"/><Relationship Id="rId19"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3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24.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6.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7.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24.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9.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file:////Users/veroniquevandelucht/Library/Group%20Containers/UBF8T346G9.ms/WebArchiveCopyPasteTempFiles/com.microsoft.Word/page1image57388416"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648129" y="752354"/>
            <a:ext cx="8675846" cy="3053291"/>
          </a:xfrm>
          <a:prstGeom prst="rect">
            <a:avLst/>
          </a:prstGeom>
          <a:ln>
            <a:noFill/>
          </a:ln>
          <a:extLst>
            <a:ext uri="{53640926-AAD7-44D8-BBD7-CCE9431645EC}">
              <a14:shadowObscured xmlns:a14="http://schemas.microsoft.com/office/drawing/2010/main"/>
            </a:ext>
          </a:extLst>
        </p:spPr>
      </p:pic>
      <p:sp>
        <p:nvSpPr>
          <p:cNvPr id="8" name="Tekstvak 7">
            <a:extLst>
              <a:ext uri="{FF2B5EF4-FFF2-40B4-BE49-F238E27FC236}">
                <a16:creationId xmlns:a16="http://schemas.microsoft.com/office/drawing/2014/main" id="{A17AD35D-803D-0B16-609F-F1FF745ABAF4}"/>
              </a:ext>
            </a:extLst>
          </p:cNvPr>
          <p:cNvSpPr txBox="1"/>
          <p:nvPr/>
        </p:nvSpPr>
        <p:spPr>
          <a:xfrm>
            <a:off x="795371" y="4752370"/>
            <a:ext cx="3951632" cy="646331"/>
          </a:xfrm>
          <a:prstGeom prst="rect">
            <a:avLst/>
          </a:prstGeom>
          <a:noFill/>
        </p:spPr>
        <p:txBody>
          <a:bodyPr wrap="square">
            <a:spAutoFit/>
          </a:bodyPr>
          <a:lstStyle/>
          <a:p>
            <a:r>
              <a:rPr lang="nl-NL" sz="1800" b="1"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Veronique van de Lücht</a:t>
            </a:r>
            <a:r>
              <a:rPr lang="nl-NL" sz="1800"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  </a:t>
            </a:r>
            <a:r>
              <a:rPr lang="nl-NL" sz="1800" b="1"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  </a:t>
            </a:r>
            <a:endPar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Coördinerend arts-onderzoeker  </a:t>
            </a:r>
            <a:endPar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kstvak 14">
            <a:extLst>
              <a:ext uri="{FF2B5EF4-FFF2-40B4-BE49-F238E27FC236}">
                <a16:creationId xmlns:a16="http://schemas.microsoft.com/office/drawing/2014/main" id="{FA4B650C-3C7A-844A-4988-8CC330761C94}"/>
              </a:ext>
            </a:extLst>
          </p:cNvPr>
          <p:cNvSpPr txBox="1"/>
          <p:nvPr/>
        </p:nvSpPr>
        <p:spPr>
          <a:xfrm>
            <a:off x="795371" y="5580153"/>
            <a:ext cx="3951632" cy="646331"/>
          </a:xfrm>
          <a:prstGeom prst="rect">
            <a:avLst/>
          </a:prstGeom>
          <a:noFill/>
        </p:spPr>
        <p:txBody>
          <a:bodyPr wrap="square">
            <a:spAutoFit/>
          </a:bodyPr>
          <a:lstStyle/>
          <a:p>
            <a:r>
              <a:rPr lang="nl-NL" sz="1800" b="1"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Mark van Heijl   </a:t>
            </a:r>
          </a:p>
          <a:p>
            <a:r>
              <a:rPr lang="nl-NL" sz="1800"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Hoofonderzoeker, traumachirurg </a:t>
            </a:r>
            <a:endPar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Afbeelding 15" descr="Logo Diak.png">
            <a:extLst>
              <a:ext uri="{FF2B5EF4-FFF2-40B4-BE49-F238E27FC236}">
                <a16:creationId xmlns:a16="http://schemas.microsoft.com/office/drawing/2014/main" id="{26E1A324-5703-15C4-4649-A4B84C080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615" y="4788027"/>
            <a:ext cx="1029588" cy="287508"/>
          </a:xfrm>
          <a:prstGeom prst="rect">
            <a:avLst/>
          </a:prstGeom>
        </p:spPr>
      </p:pic>
      <p:pic>
        <p:nvPicPr>
          <p:cNvPr id="17" name="Afbeelding 16" descr="Logo Diak.png">
            <a:extLst>
              <a:ext uri="{FF2B5EF4-FFF2-40B4-BE49-F238E27FC236}">
                <a16:creationId xmlns:a16="http://schemas.microsoft.com/office/drawing/2014/main" id="{6B1ECA85-8503-A80E-9CA9-5C4A88B28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8234" y="5615810"/>
            <a:ext cx="1029588" cy="287508"/>
          </a:xfrm>
          <a:prstGeom prst="rect">
            <a:avLst/>
          </a:prstGeom>
        </p:spPr>
      </p:pic>
      <p:sp>
        <p:nvSpPr>
          <p:cNvPr id="19" name="Tekstvak 18">
            <a:extLst>
              <a:ext uri="{FF2B5EF4-FFF2-40B4-BE49-F238E27FC236}">
                <a16:creationId xmlns:a16="http://schemas.microsoft.com/office/drawing/2014/main" id="{C7F39DF0-F60E-D82D-5F75-BAB108257394}"/>
              </a:ext>
            </a:extLst>
          </p:cNvPr>
          <p:cNvSpPr txBox="1"/>
          <p:nvPr/>
        </p:nvSpPr>
        <p:spPr>
          <a:xfrm>
            <a:off x="782810" y="3895843"/>
            <a:ext cx="7196481" cy="646331"/>
          </a:xfrm>
          <a:prstGeom prst="rect">
            <a:avLst/>
          </a:prstGeom>
          <a:noFill/>
        </p:spPr>
        <p:txBody>
          <a:bodyPr wrap="square">
            <a:spAutoFit/>
          </a:bodyPr>
          <a:lstStyle/>
          <a:p>
            <a:r>
              <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rPr>
              <a:t>Multicenter randomized controlled trial naar de behandeling </a:t>
            </a:r>
            <a:r>
              <a:rPr lang="nl-NL" dirty="0">
                <a:solidFill>
                  <a:srgbClr val="16304D"/>
                </a:solidFill>
                <a:latin typeface="Calibri" panose="020F0502020204030204" pitchFamily="34" charset="0"/>
                <a:ea typeface="Calibri" panose="020F0502020204030204" pitchFamily="34" charset="0"/>
                <a:cs typeface="Times New Roman" panose="02020603050405020304" pitchFamily="18" charset="0"/>
              </a:rPr>
              <a:t>van c</a:t>
            </a:r>
            <a:r>
              <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rPr>
              <a:t>omplete ruptuur van het ulnaire collaterale ligament (UCL) van de duim.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01017" y="6226484"/>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7"/>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8"/>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9"/>
          <a:stretch>
            <a:fillRect/>
          </a:stretch>
        </p:blipFill>
        <p:spPr>
          <a:xfrm>
            <a:off x="10883333" y="752465"/>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10"/>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1"/>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2"/>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3"/>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4"/>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5"/>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6"/>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7"/>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8"/>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9"/>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88656" y="4764670"/>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tekst, schermopname, Lettertype, ontwerp&#10;&#10;Automatisch gegenereerde beschrijving">
            <a:extLst>
              <a:ext uri="{FF2B5EF4-FFF2-40B4-BE49-F238E27FC236}">
                <a16:creationId xmlns:a16="http://schemas.microsoft.com/office/drawing/2014/main" id="{BDCC79E5-62DA-C060-9576-81DB59F61812}"/>
              </a:ext>
            </a:extLst>
          </p:cNvPr>
          <p:cNvPicPr>
            <a:picLocks noChangeAspect="1"/>
          </p:cNvPicPr>
          <p:nvPr/>
        </p:nvPicPr>
        <p:blipFill>
          <a:blip r:embed="rId21"/>
          <a:stretch>
            <a:fillRect/>
          </a:stretch>
        </p:blipFill>
        <p:spPr>
          <a:xfrm>
            <a:off x="10356093" y="0"/>
            <a:ext cx="1835907" cy="6858000"/>
          </a:xfrm>
          <a:prstGeom prst="rect">
            <a:avLst/>
          </a:prstGeom>
        </p:spPr>
      </p:pic>
      <p:sp>
        <p:nvSpPr>
          <p:cNvPr id="32" name="Tekstvak 31">
            <a:extLst>
              <a:ext uri="{FF2B5EF4-FFF2-40B4-BE49-F238E27FC236}">
                <a16:creationId xmlns:a16="http://schemas.microsoft.com/office/drawing/2014/main" id="{D1A26F15-4185-4170-920C-D1263D671736}"/>
              </a:ext>
            </a:extLst>
          </p:cNvPr>
          <p:cNvSpPr txBox="1"/>
          <p:nvPr/>
        </p:nvSpPr>
        <p:spPr>
          <a:xfrm>
            <a:off x="4687944" y="4798712"/>
            <a:ext cx="5514110" cy="584775"/>
          </a:xfrm>
          <a:prstGeom prst="rect">
            <a:avLst/>
          </a:prstGeom>
          <a:noFill/>
          <a:ln w="28575">
            <a:solidFill>
              <a:srgbClr val="ED7040"/>
            </a:solidFill>
          </a:ln>
        </p:spPr>
        <p:txBody>
          <a:bodyPr wrap="square">
            <a:spAutoFit/>
          </a:bodyPr>
          <a:lstStyle/>
          <a:p>
            <a:pPr algn="ctr"/>
            <a:r>
              <a:rPr lang="nl-NL" sz="32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Includeren en randomiseren</a:t>
            </a:r>
            <a:r>
              <a:rPr lang="nl-NL"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4719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32" name="Tekstvak 31">
            <a:extLst>
              <a:ext uri="{FF2B5EF4-FFF2-40B4-BE49-F238E27FC236}">
                <a16:creationId xmlns:a16="http://schemas.microsoft.com/office/drawing/2014/main" id="{4EAD77FF-1B56-49CE-B709-415FCBA75E9E}"/>
              </a:ext>
            </a:extLst>
          </p:cNvPr>
          <p:cNvSpPr txBox="1"/>
          <p:nvPr/>
        </p:nvSpPr>
        <p:spPr>
          <a:xfrm>
            <a:off x="2102689" y="311721"/>
            <a:ext cx="6322174" cy="707886"/>
          </a:xfrm>
          <a:prstGeom prst="rect">
            <a:avLst/>
          </a:prstGeom>
          <a:noFill/>
        </p:spPr>
        <p:txBody>
          <a:bodyPr wrap="square">
            <a:spAutoFit/>
          </a:bodyPr>
          <a:lstStyle/>
          <a:p>
            <a:pPr algn="ctr"/>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Informeren patiënt</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34" name="Tekstvak 33">
            <a:extLst>
              <a:ext uri="{FF2B5EF4-FFF2-40B4-BE49-F238E27FC236}">
                <a16:creationId xmlns:a16="http://schemas.microsoft.com/office/drawing/2014/main" id="{85E832A6-70C7-42CE-9B0B-E42869339D64}"/>
              </a:ext>
            </a:extLst>
          </p:cNvPr>
          <p:cNvSpPr txBox="1"/>
          <p:nvPr/>
        </p:nvSpPr>
        <p:spPr>
          <a:xfrm>
            <a:off x="0" y="1397217"/>
            <a:ext cx="4488874" cy="1323439"/>
          </a:xfrm>
          <a:prstGeom prst="rect">
            <a:avLst/>
          </a:prstGeom>
          <a:noFill/>
        </p:spPr>
        <p:txBody>
          <a:bodyPr wrap="square">
            <a:spAutoFit/>
          </a:bodyPr>
          <a:lstStyle/>
          <a:p>
            <a:pPr algn="ctr"/>
            <a:r>
              <a:rPr lang="nl-NL" sz="1600" b="1" dirty="0">
                <a:solidFill>
                  <a:srgbClr val="022A48"/>
                </a:solidFill>
                <a:latin typeface="Calibri" panose="020F0502020204030204" pitchFamily="34" charset="0"/>
                <a:ea typeface="Calibri" panose="020F0502020204030204" pitchFamily="34" charset="0"/>
                <a:cs typeface="Times New Roman" panose="02020603050405020304" pitchFamily="18" charset="0"/>
              </a:rPr>
              <a:t>Proefpersonen</a:t>
            </a:r>
            <a:r>
              <a:rPr lang="nl-NL" sz="16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 informatie folders per centrum</a:t>
            </a:r>
          </a:p>
          <a:p>
            <a:pPr algn="ctr"/>
            <a:r>
              <a:rPr lang="nl-NL" sz="1600" dirty="0">
                <a:hlinkClick r:id="rId21"/>
              </a:rPr>
              <a:t>Voor artsen – </a:t>
            </a:r>
            <a:r>
              <a:rPr lang="nl-NL" sz="1600" dirty="0" err="1">
                <a:hlinkClick r:id="rId21"/>
              </a:rPr>
              <a:t>MuscatStudie</a:t>
            </a:r>
            <a:endParaRPr lang="nl-NL" sz="1600" dirty="0"/>
          </a:p>
          <a:p>
            <a:pPr algn="ctr"/>
            <a:endParaRPr lang="nl-NL" sz="1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nl-NL" sz="1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gn="ctr"/>
            <a:r>
              <a:rPr lang="nl-NL" sz="1600" b="1" dirty="0">
                <a:solidFill>
                  <a:srgbClr val="042A48"/>
                </a:solidFill>
                <a:latin typeface="Calibri" panose="020F0502020204030204" pitchFamily="34" charset="0"/>
                <a:ea typeface="Calibri" panose="020F0502020204030204" pitchFamily="34" charset="0"/>
                <a:cs typeface="Times New Roman" panose="02020603050405020304" pitchFamily="18" charset="0"/>
              </a:rPr>
              <a:t>Informed consent tekenen</a:t>
            </a:r>
          </a:p>
        </p:txBody>
      </p:sp>
      <p:pic>
        <p:nvPicPr>
          <p:cNvPr id="5" name="Afbeelding 4">
            <a:extLst>
              <a:ext uri="{FF2B5EF4-FFF2-40B4-BE49-F238E27FC236}">
                <a16:creationId xmlns:a16="http://schemas.microsoft.com/office/drawing/2014/main" id="{280B5507-E05E-460A-8AFF-E12C5EDB9AFB}"/>
              </a:ext>
            </a:extLst>
          </p:cNvPr>
          <p:cNvPicPr>
            <a:picLocks noChangeAspect="1"/>
          </p:cNvPicPr>
          <p:nvPr/>
        </p:nvPicPr>
        <p:blipFill>
          <a:blip r:embed="rId22"/>
          <a:stretch>
            <a:fillRect/>
          </a:stretch>
        </p:blipFill>
        <p:spPr>
          <a:xfrm>
            <a:off x="4434195" y="1074625"/>
            <a:ext cx="6219944" cy="4824906"/>
          </a:xfrm>
          <a:prstGeom prst="rect">
            <a:avLst/>
          </a:prstGeom>
        </p:spPr>
      </p:pic>
      <p:sp>
        <p:nvSpPr>
          <p:cNvPr id="7" name="Pijl: gebogen omhoog 6">
            <a:extLst>
              <a:ext uri="{FF2B5EF4-FFF2-40B4-BE49-F238E27FC236}">
                <a16:creationId xmlns:a16="http://schemas.microsoft.com/office/drawing/2014/main" id="{FBA07D29-E49E-42F2-8E99-16450748E8E5}"/>
              </a:ext>
            </a:extLst>
          </p:cNvPr>
          <p:cNvSpPr/>
          <p:nvPr/>
        </p:nvSpPr>
        <p:spPr>
          <a:xfrm rot="5400000">
            <a:off x="5258980" y="390621"/>
            <a:ext cx="804050" cy="3613993"/>
          </a:xfrm>
          <a:prstGeom prst="bentUpArrow">
            <a:avLst>
              <a:gd name="adj1" fmla="val 20461"/>
              <a:gd name="adj2" fmla="val 25000"/>
              <a:gd name="adj3" fmla="val 50000"/>
            </a:avLst>
          </a:prstGeom>
          <a:solidFill>
            <a:srgbClr val="ED7040"/>
          </a:solidFill>
          <a:ln w="12700">
            <a:solidFill>
              <a:srgbClr val="04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ED7040"/>
                </a:solidFill>
              </a:ln>
              <a:solidFill>
                <a:srgbClr val="ED7040"/>
              </a:solidFill>
            </a:endParaRPr>
          </a:p>
        </p:txBody>
      </p:sp>
      <p:sp>
        <p:nvSpPr>
          <p:cNvPr id="8" name="Rechthoek 7">
            <a:extLst>
              <a:ext uri="{FF2B5EF4-FFF2-40B4-BE49-F238E27FC236}">
                <a16:creationId xmlns:a16="http://schemas.microsoft.com/office/drawing/2014/main" id="{24691545-450C-41C9-8DCA-E730E1641D39}"/>
              </a:ext>
            </a:extLst>
          </p:cNvPr>
          <p:cNvSpPr/>
          <p:nvPr/>
        </p:nvSpPr>
        <p:spPr>
          <a:xfrm>
            <a:off x="7546109" y="1440193"/>
            <a:ext cx="3029923" cy="4591152"/>
          </a:xfrm>
          <a:prstGeom prst="rect">
            <a:avLst/>
          </a:prstGeom>
          <a:noFill/>
          <a:ln w="38100">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al 34">
            <a:extLst>
              <a:ext uri="{FF2B5EF4-FFF2-40B4-BE49-F238E27FC236}">
                <a16:creationId xmlns:a16="http://schemas.microsoft.com/office/drawing/2014/main" id="{2706F340-61FC-4067-96A7-5A4FA2763C59}"/>
              </a:ext>
            </a:extLst>
          </p:cNvPr>
          <p:cNvSpPr/>
          <p:nvPr/>
        </p:nvSpPr>
        <p:spPr>
          <a:xfrm>
            <a:off x="229971" y="147767"/>
            <a:ext cx="608229" cy="590764"/>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2</a:t>
            </a:r>
            <a:endParaRPr lang="nl-NL" dirty="0"/>
          </a:p>
        </p:txBody>
      </p:sp>
    </p:spTree>
    <p:extLst>
      <p:ext uri="{BB962C8B-B14F-4D97-AF65-F5344CB8AC3E}">
        <p14:creationId xmlns:p14="http://schemas.microsoft.com/office/powerpoint/2010/main" val="120420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32" name="Tekstvak 31">
            <a:extLst>
              <a:ext uri="{FF2B5EF4-FFF2-40B4-BE49-F238E27FC236}">
                <a16:creationId xmlns:a16="http://schemas.microsoft.com/office/drawing/2014/main" id="{4EAD77FF-1B56-49CE-B709-415FCBA75E9E}"/>
              </a:ext>
            </a:extLst>
          </p:cNvPr>
          <p:cNvSpPr txBox="1"/>
          <p:nvPr/>
        </p:nvSpPr>
        <p:spPr>
          <a:xfrm>
            <a:off x="2102689" y="311721"/>
            <a:ext cx="6322174" cy="707886"/>
          </a:xfrm>
          <a:prstGeom prst="rect">
            <a:avLst/>
          </a:prstGeom>
          <a:noFill/>
        </p:spPr>
        <p:txBody>
          <a:bodyPr wrap="square">
            <a:spAutoFit/>
          </a:bodyPr>
          <a:lstStyle/>
          <a:p>
            <a:pPr algn="ctr"/>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Informeren patiënt</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34" name="Tekstvak 33">
            <a:extLst>
              <a:ext uri="{FF2B5EF4-FFF2-40B4-BE49-F238E27FC236}">
                <a16:creationId xmlns:a16="http://schemas.microsoft.com/office/drawing/2014/main" id="{85E832A6-70C7-42CE-9B0B-E42869339D64}"/>
              </a:ext>
            </a:extLst>
          </p:cNvPr>
          <p:cNvSpPr txBox="1"/>
          <p:nvPr/>
        </p:nvSpPr>
        <p:spPr>
          <a:xfrm>
            <a:off x="0" y="1397217"/>
            <a:ext cx="4488873" cy="1354217"/>
          </a:xfrm>
          <a:prstGeom prst="rect">
            <a:avLst/>
          </a:prstGeom>
          <a:noFill/>
        </p:spPr>
        <p:txBody>
          <a:bodyPr wrap="square">
            <a:spAutoFit/>
          </a:bodyPr>
          <a:lstStyle/>
          <a:p>
            <a:pPr algn="ctr"/>
            <a:r>
              <a:rPr lang="nl-NL" sz="1600" b="1" dirty="0">
                <a:solidFill>
                  <a:srgbClr val="022A48"/>
                </a:solidFill>
                <a:latin typeface="Calibri" panose="020F0502020204030204" pitchFamily="34" charset="0"/>
                <a:ea typeface="Calibri" panose="020F0502020204030204" pitchFamily="34" charset="0"/>
                <a:cs typeface="Times New Roman" panose="02020603050405020304" pitchFamily="18" charset="0"/>
              </a:rPr>
              <a:t>Proefpersonen</a:t>
            </a:r>
            <a:r>
              <a:rPr lang="nl-NL" sz="16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 informatie folder per centrum</a:t>
            </a:r>
          </a:p>
          <a:p>
            <a:pPr algn="ctr"/>
            <a:r>
              <a:rPr lang="nl-NL" sz="1600" dirty="0">
                <a:hlinkClick r:id="rId21"/>
              </a:rPr>
              <a:t>Voor artsen – </a:t>
            </a:r>
            <a:r>
              <a:rPr lang="nl-NL" sz="1600" dirty="0" err="1">
                <a:hlinkClick r:id="rId21"/>
              </a:rPr>
              <a:t>MuscatStudie</a:t>
            </a:r>
            <a:endParaRPr lang="nl-NL" sz="1600" dirty="0"/>
          </a:p>
          <a:p>
            <a:pPr algn="ctr"/>
            <a:endParaRPr lang="nl-NL" sz="1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nl-NL" sz="1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gn="ctr"/>
            <a:r>
              <a:rPr lang="nl-NL" sz="1600" b="1" dirty="0">
                <a:solidFill>
                  <a:srgbClr val="042A48"/>
                </a:solidFill>
                <a:latin typeface="Calibri" panose="020F0502020204030204" pitchFamily="34" charset="0"/>
                <a:ea typeface="Calibri" panose="020F0502020204030204" pitchFamily="34" charset="0"/>
                <a:cs typeface="Times New Roman" panose="02020603050405020304" pitchFamily="18" charset="0"/>
              </a:rPr>
              <a:t>Informed consent tekenen</a:t>
            </a:r>
          </a:p>
        </p:txBody>
      </p:sp>
      <p:pic>
        <p:nvPicPr>
          <p:cNvPr id="5" name="Afbeelding 4">
            <a:extLst>
              <a:ext uri="{FF2B5EF4-FFF2-40B4-BE49-F238E27FC236}">
                <a16:creationId xmlns:a16="http://schemas.microsoft.com/office/drawing/2014/main" id="{280B5507-E05E-460A-8AFF-E12C5EDB9AFB}"/>
              </a:ext>
            </a:extLst>
          </p:cNvPr>
          <p:cNvPicPr>
            <a:picLocks noChangeAspect="1"/>
          </p:cNvPicPr>
          <p:nvPr/>
        </p:nvPicPr>
        <p:blipFill>
          <a:blip r:embed="rId22"/>
          <a:stretch>
            <a:fillRect/>
          </a:stretch>
        </p:blipFill>
        <p:spPr>
          <a:xfrm>
            <a:off x="4434195" y="1074625"/>
            <a:ext cx="6219944" cy="4824906"/>
          </a:xfrm>
          <a:prstGeom prst="rect">
            <a:avLst/>
          </a:prstGeom>
        </p:spPr>
      </p:pic>
      <p:sp>
        <p:nvSpPr>
          <p:cNvPr id="8" name="Rechthoek 7">
            <a:extLst>
              <a:ext uri="{FF2B5EF4-FFF2-40B4-BE49-F238E27FC236}">
                <a16:creationId xmlns:a16="http://schemas.microsoft.com/office/drawing/2014/main" id="{24691545-450C-41C9-8DCA-E730E1641D39}"/>
              </a:ext>
            </a:extLst>
          </p:cNvPr>
          <p:cNvSpPr/>
          <p:nvPr/>
        </p:nvSpPr>
        <p:spPr>
          <a:xfrm>
            <a:off x="4541582" y="2447636"/>
            <a:ext cx="3029923" cy="525680"/>
          </a:xfrm>
          <a:prstGeom prst="rect">
            <a:avLst/>
          </a:prstGeom>
          <a:noFill/>
          <a:ln w="38100">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kstvak 36">
            <a:extLst>
              <a:ext uri="{FF2B5EF4-FFF2-40B4-BE49-F238E27FC236}">
                <a16:creationId xmlns:a16="http://schemas.microsoft.com/office/drawing/2014/main" id="{5415D4DF-CDFB-439B-9F30-47E9C64B8D7D}"/>
              </a:ext>
            </a:extLst>
          </p:cNvPr>
          <p:cNvSpPr txBox="1"/>
          <p:nvPr/>
        </p:nvSpPr>
        <p:spPr>
          <a:xfrm>
            <a:off x="-15705" y="3433283"/>
            <a:ext cx="4488873" cy="1107996"/>
          </a:xfrm>
          <a:prstGeom prst="rect">
            <a:avLst/>
          </a:prstGeom>
          <a:noFill/>
        </p:spPr>
        <p:txBody>
          <a:bodyPr wrap="square">
            <a:spAutoFit/>
          </a:bodyPr>
          <a:lstStyle/>
          <a:p>
            <a:pPr algn="ctr"/>
            <a:r>
              <a:rPr lang="nl-NL" sz="1600" b="1" dirty="0">
                <a:solidFill>
                  <a:srgbClr val="042A48"/>
                </a:solidFill>
                <a:latin typeface="Calibri" panose="020F0502020204030204" pitchFamily="34" charset="0"/>
                <a:ea typeface="Calibri" panose="020F0502020204030204" pitchFamily="34" charset="0"/>
                <a:cs typeface="Times New Roman" panose="02020603050405020304" pitchFamily="18" charset="0"/>
              </a:rPr>
              <a:t>Uitgebreide uitleg over includeren van patiënten kunt u altijd terugvinden in de Standard Operating Procedure (SOP)</a:t>
            </a:r>
          </a:p>
          <a:p>
            <a:pPr algn="ctr"/>
            <a:endParaRPr lang="nl-NL" sz="1600" b="1" dirty="0">
              <a:solidFill>
                <a:srgbClr val="042A48"/>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Pijl: gebogen omhoog 9">
            <a:extLst>
              <a:ext uri="{FF2B5EF4-FFF2-40B4-BE49-F238E27FC236}">
                <a16:creationId xmlns:a16="http://schemas.microsoft.com/office/drawing/2014/main" id="{83974E6F-5F9D-4278-B87E-881F17B19BEF}"/>
              </a:ext>
            </a:extLst>
          </p:cNvPr>
          <p:cNvSpPr/>
          <p:nvPr/>
        </p:nvSpPr>
        <p:spPr>
          <a:xfrm rot="5400000" flipH="1">
            <a:off x="3522398" y="2521486"/>
            <a:ext cx="938965" cy="884628"/>
          </a:xfrm>
          <a:prstGeom prst="bentUpArrow">
            <a:avLst>
              <a:gd name="adj1" fmla="val 25000"/>
              <a:gd name="adj2" fmla="val 25000"/>
              <a:gd name="adj3" fmla="val 37981"/>
            </a:avLst>
          </a:prstGeom>
          <a:solidFill>
            <a:srgbClr val="ED7040"/>
          </a:solidFill>
          <a:ln>
            <a:solidFill>
              <a:srgbClr val="04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5" name="Ovaal 34">
            <a:extLst>
              <a:ext uri="{FF2B5EF4-FFF2-40B4-BE49-F238E27FC236}">
                <a16:creationId xmlns:a16="http://schemas.microsoft.com/office/drawing/2014/main" id="{7F062E7B-9C99-48E7-BD20-A443F0BB7B58}"/>
              </a:ext>
            </a:extLst>
          </p:cNvPr>
          <p:cNvSpPr/>
          <p:nvPr/>
        </p:nvSpPr>
        <p:spPr>
          <a:xfrm>
            <a:off x="229971" y="147767"/>
            <a:ext cx="608229" cy="590764"/>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2</a:t>
            </a:r>
            <a:endParaRPr lang="nl-NL" dirty="0"/>
          </a:p>
        </p:txBody>
      </p:sp>
    </p:spTree>
    <p:extLst>
      <p:ext uri="{BB962C8B-B14F-4D97-AF65-F5344CB8AC3E}">
        <p14:creationId xmlns:p14="http://schemas.microsoft.com/office/powerpoint/2010/main" val="175860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32" name="Tekstvak 31">
            <a:extLst>
              <a:ext uri="{FF2B5EF4-FFF2-40B4-BE49-F238E27FC236}">
                <a16:creationId xmlns:a16="http://schemas.microsoft.com/office/drawing/2014/main" id="{4EAD77FF-1B56-49CE-B709-415FCBA75E9E}"/>
              </a:ext>
            </a:extLst>
          </p:cNvPr>
          <p:cNvSpPr txBox="1"/>
          <p:nvPr/>
        </p:nvSpPr>
        <p:spPr>
          <a:xfrm>
            <a:off x="667179" y="311721"/>
            <a:ext cx="9215730" cy="707886"/>
          </a:xfrm>
          <a:prstGeom prst="rect">
            <a:avLst/>
          </a:prstGeom>
          <a:noFill/>
        </p:spPr>
        <p:txBody>
          <a:bodyPr wrap="square">
            <a:spAutoFit/>
          </a:bodyPr>
          <a:lstStyle/>
          <a:p>
            <a:pPr algn="ctr"/>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Includeren en randomiseren in </a:t>
            </a:r>
            <a:r>
              <a:rPr lang="nl-NL" sz="4000" b="1" dirty="0" err="1">
                <a:solidFill>
                  <a:srgbClr val="16304D"/>
                </a:solidFill>
                <a:latin typeface="Calibri" panose="020F0502020204030204" pitchFamily="34" charset="0"/>
                <a:ea typeface="Calibri" panose="020F0502020204030204" pitchFamily="34" charset="0"/>
                <a:cs typeface="Times New Roman" panose="02020603050405020304" pitchFamily="18" charset="0"/>
              </a:rPr>
              <a:t>CastorEDC</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5" name="Tekstvak 4">
            <a:extLst>
              <a:ext uri="{FF2B5EF4-FFF2-40B4-BE49-F238E27FC236}">
                <a16:creationId xmlns:a16="http://schemas.microsoft.com/office/drawing/2014/main" id="{BDEB0331-1A45-4AE2-BABA-1E6664323045}"/>
              </a:ext>
            </a:extLst>
          </p:cNvPr>
          <p:cNvSpPr txBox="1"/>
          <p:nvPr/>
        </p:nvSpPr>
        <p:spPr>
          <a:xfrm>
            <a:off x="3468317" y="1356273"/>
            <a:ext cx="3184077" cy="369332"/>
          </a:xfrm>
          <a:prstGeom prst="rect">
            <a:avLst/>
          </a:prstGeom>
          <a:noFill/>
        </p:spPr>
        <p:txBody>
          <a:bodyPr wrap="none" rtlCol="0">
            <a:spAutoFit/>
          </a:bodyPr>
          <a:lstStyle/>
          <a:p>
            <a:r>
              <a:rPr lang="nl-NL" b="1" dirty="0">
                <a:solidFill>
                  <a:srgbClr val="042A48"/>
                </a:solidFill>
              </a:rPr>
              <a:t>Doorloop de volgende stappen</a:t>
            </a:r>
            <a:r>
              <a:rPr lang="nl-NL" b="1" dirty="0">
                <a:solidFill>
                  <a:srgbClr val="ED7040"/>
                </a:solidFill>
              </a:rPr>
              <a:t>:</a:t>
            </a:r>
          </a:p>
        </p:txBody>
      </p:sp>
      <p:sp>
        <p:nvSpPr>
          <p:cNvPr id="9" name="Tekstvak 8">
            <a:extLst>
              <a:ext uri="{FF2B5EF4-FFF2-40B4-BE49-F238E27FC236}">
                <a16:creationId xmlns:a16="http://schemas.microsoft.com/office/drawing/2014/main" id="{EAA7AAB8-1B83-4DE9-B880-A8C1E09D9E8D}"/>
              </a:ext>
            </a:extLst>
          </p:cNvPr>
          <p:cNvSpPr txBox="1"/>
          <p:nvPr/>
        </p:nvSpPr>
        <p:spPr>
          <a:xfrm>
            <a:off x="304800" y="1878848"/>
            <a:ext cx="4692073" cy="3293209"/>
          </a:xfrm>
          <a:prstGeom prst="rect">
            <a:avLst/>
          </a:prstGeom>
          <a:noFill/>
        </p:spPr>
        <p:txBody>
          <a:bodyPr wrap="square" rtlCol="0">
            <a:spAutoFit/>
          </a:bodyPr>
          <a:lstStyle/>
          <a:p>
            <a:pPr marL="342900" indent="-342900">
              <a:buFont typeface="+mj-lt"/>
              <a:buAutoNum type="arabicPeriod"/>
            </a:pPr>
            <a:r>
              <a:rPr lang="nl-NL" sz="1600" dirty="0">
                <a:solidFill>
                  <a:srgbClr val="042A48"/>
                </a:solidFill>
              </a:rPr>
              <a:t>De patiënt voldoet aan de in- en exclusie criteria</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Het informed consent formulier is ondertekend</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Inloggen in Castor EDC. Klik op “+New” om een nieuwe patiënt toe te voegen en vul de gegevens in onder “Baseline” – “Study inclusion”</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Wanneer de gegevens onder study inclusion volledig zijn ingevuld wordt gevraagd om naar “Randomization” te gaan, wat te vinden is onder “Record” aan de linkerkant. </a:t>
            </a:r>
          </a:p>
          <a:p>
            <a:pPr marL="342900" indent="-342900">
              <a:buFont typeface="+mj-lt"/>
              <a:buAutoNum type="arabicPeriod"/>
            </a:pPr>
            <a:endParaRPr lang="nl-NL" sz="1600" dirty="0">
              <a:solidFill>
                <a:srgbClr val="042A48"/>
              </a:solidFill>
            </a:endParaRPr>
          </a:p>
        </p:txBody>
      </p:sp>
      <p:sp>
        <p:nvSpPr>
          <p:cNvPr id="34" name="Tekstvak 33">
            <a:extLst>
              <a:ext uri="{FF2B5EF4-FFF2-40B4-BE49-F238E27FC236}">
                <a16:creationId xmlns:a16="http://schemas.microsoft.com/office/drawing/2014/main" id="{A650430E-ACF6-4BBE-A5BA-496666760E4A}"/>
              </a:ext>
            </a:extLst>
          </p:cNvPr>
          <p:cNvSpPr txBox="1"/>
          <p:nvPr/>
        </p:nvSpPr>
        <p:spPr>
          <a:xfrm>
            <a:off x="5063542" y="1878848"/>
            <a:ext cx="4692073" cy="3046988"/>
          </a:xfrm>
          <a:prstGeom prst="rect">
            <a:avLst/>
          </a:prstGeom>
          <a:noFill/>
        </p:spPr>
        <p:txBody>
          <a:bodyPr wrap="square" rtlCol="0">
            <a:spAutoFit/>
          </a:bodyPr>
          <a:lstStyle/>
          <a:p>
            <a:pPr marL="342900" indent="-342900">
              <a:buFont typeface="+mj-lt"/>
              <a:buAutoNum type="arabicPeriod"/>
            </a:pPr>
            <a:r>
              <a:rPr lang="nl-NL" sz="1600" dirty="0">
                <a:solidFill>
                  <a:srgbClr val="042A48"/>
                </a:solidFill>
              </a:rPr>
              <a:t>Randomiseer de patiënt</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Informeer de patiënt over de randomisatie uitslag</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Informeer de patiënt dat de arts-onderzoeker contact opneemt voor het invullen van de eerste vragenlijsten. De patiënt zal de vragenlijsten automatisch per email ontvangen. Indien de patiënt de vragen graag op papier wenst in te vullen, stuur dan een mail naar de arts onderzoeker: vvdlucht@diakhuis.nl. De arts onderzoeker zal dit verder regelen.</a:t>
            </a:r>
          </a:p>
        </p:txBody>
      </p:sp>
      <p:sp>
        <p:nvSpPr>
          <p:cNvPr id="11" name="Ovaal 10">
            <a:extLst>
              <a:ext uri="{FF2B5EF4-FFF2-40B4-BE49-F238E27FC236}">
                <a16:creationId xmlns:a16="http://schemas.microsoft.com/office/drawing/2014/main" id="{78482A20-A14B-427B-AA5A-46EE66A01997}"/>
              </a:ext>
            </a:extLst>
          </p:cNvPr>
          <p:cNvSpPr/>
          <p:nvPr/>
        </p:nvSpPr>
        <p:spPr>
          <a:xfrm>
            <a:off x="292985" y="187884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a:t>
            </a:r>
          </a:p>
        </p:txBody>
      </p:sp>
      <p:sp>
        <p:nvSpPr>
          <p:cNvPr id="41" name="Ovaal 40">
            <a:extLst>
              <a:ext uri="{FF2B5EF4-FFF2-40B4-BE49-F238E27FC236}">
                <a16:creationId xmlns:a16="http://schemas.microsoft.com/office/drawing/2014/main" id="{1ADC878A-7EF8-4770-B98B-3444AAD21EEA}"/>
              </a:ext>
            </a:extLst>
          </p:cNvPr>
          <p:cNvSpPr/>
          <p:nvPr/>
        </p:nvSpPr>
        <p:spPr>
          <a:xfrm>
            <a:off x="292985" y="236672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a:t>
            </a:r>
          </a:p>
        </p:txBody>
      </p:sp>
      <p:sp>
        <p:nvSpPr>
          <p:cNvPr id="42" name="Ovaal 41">
            <a:extLst>
              <a:ext uri="{FF2B5EF4-FFF2-40B4-BE49-F238E27FC236}">
                <a16:creationId xmlns:a16="http://schemas.microsoft.com/office/drawing/2014/main" id="{099C5AD7-F0E3-46FB-92EF-4A633F5BF7B8}"/>
              </a:ext>
            </a:extLst>
          </p:cNvPr>
          <p:cNvSpPr/>
          <p:nvPr/>
        </p:nvSpPr>
        <p:spPr>
          <a:xfrm>
            <a:off x="292985" y="285460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3</a:t>
            </a:r>
          </a:p>
        </p:txBody>
      </p:sp>
      <p:sp>
        <p:nvSpPr>
          <p:cNvPr id="43" name="Ovaal 42">
            <a:extLst>
              <a:ext uri="{FF2B5EF4-FFF2-40B4-BE49-F238E27FC236}">
                <a16:creationId xmlns:a16="http://schemas.microsoft.com/office/drawing/2014/main" id="{4EEC217A-B504-4465-B017-CDB7E738ECAC}"/>
              </a:ext>
            </a:extLst>
          </p:cNvPr>
          <p:cNvSpPr/>
          <p:nvPr/>
        </p:nvSpPr>
        <p:spPr>
          <a:xfrm>
            <a:off x="292985" y="3853735"/>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a:t>
            </a:r>
          </a:p>
        </p:txBody>
      </p:sp>
      <p:sp>
        <p:nvSpPr>
          <p:cNvPr id="44" name="Ovaal 43">
            <a:extLst>
              <a:ext uri="{FF2B5EF4-FFF2-40B4-BE49-F238E27FC236}">
                <a16:creationId xmlns:a16="http://schemas.microsoft.com/office/drawing/2014/main" id="{ACB85743-A4F1-4F8D-A3F3-C3BFB81A70C8}"/>
              </a:ext>
            </a:extLst>
          </p:cNvPr>
          <p:cNvSpPr/>
          <p:nvPr/>
        </p:nvSpPr>
        <p:spPr>
          <a:xfrm>
            <a:off x="5060356" y="1890073"/>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5</a:t>
            </a:r>
          </a:p>
        </p:txBody>
      </p:sp>
      <p:sp>
        <p:nvSpPr>
          <p:cNvPr id="45" name="Ovaal 44">
            <a:extLst>
              <a:ext uri="{FF2B5EF4-FFF2-40B4-BE49-F238E27FC236}">
                <a16:creationId xmlns:a16="http://schemas.microsoft.com/office/drawing/2014/main" id="{9800E5BF-9A47-4D14-AB53-72A012903A94}"/>
              </a:ext>
            </a:extLst>
          </p:cNvPr>
          <p:cNvSpPr/>
          <p:nvPr/>
        </p:nvSpPr>
        <p:spPr>
          <a:xfrm>
            <a:off x="5060356" y="2362085"/>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6</a:t>
            </a:r>
          </a:p>
        </p:txBody>
      </p:sp>
      <p:sp>
        <p:nvSpPr>
          <p:cNvPr id="46" name="Ovaal 45">
            <a:extLst>
              <a:ext uri="{FF2B5EF4-FFF2-40B4-BE49-F238E27FC236}">
                <a16:creationId xmlns:a16="http://schemas.microsoft.com/office/drawing/2014/main" id="{617B82B7-A2CE-491E-B3DC-C9C2572E86C5}"/>
              </a:ext>
            </a:extLst>
          </p:cNvPr>
          <p:cNvSpPr/>
          <p:nvPr/>
        </p:nvSpPr>
        <p:spPr>
          <a:xfrm>
            <a:off x="5060356" y="2853179"/>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7</a:t>
            </a:r>
          </a:p>
        </p:txBody>
      </p:sp>
      <p:sp>
        <p:nvSpPr>
          <p:cNvPr id="12" name="Rechthoek: afgeronde hoeken 11">
            <a:extLst>
              <a:ext uri="{FF2B5EF4-FFF2-40B4-BE49-F238E27FC236}">
                <a16:creationId xmlns:a16="http://schemas.microsoft.com/office/drawing/2014/main" id="{7FCDDC30-F60C-4357-8D0D-D733C8FE942D}"/>
              </a:ext>
            </a:extLst>
          </p:cNvPr>
          <p:cNvSpPr/>
          <p:nvPr/>
        </p:nvSpPr>
        <p:spPr>
          <a:xfrm>
            <a:off x="145909" y="2780145"/>
            <a:ext cx="4778530" cy="2320639"/>
          </a:xfrm>
          <a:prstGeom prst="roundRect">
            <a:avLst>
              <a:gd name="adj" fmla="val 8707"/>
            </a:avLst>
          </a:prstGeom>
          <a:noFill/>
          <a:ln w="28575">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5295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pic>
        <p:nvPicPr>
          <p:cNvPr id="35" name="Afbeelding 34">
            <a:extLst>
              <a:ext uri="{FF2B5EF4-FFF2-40B4-BE49-F238E27FC236}">
                <a16:creationId xmlns:a16="http://schemas.microsoft.com/office/drawing/2014/main" id="{31653B8F-EC60-4140-9FD8-A3ACB0F37DD9}"/>
              </a:ext>
            </a:extLst>
          </p:cNvPr>
          <p:cNvPicPr/>
          <p:nvPr/>
        </p:nvPicPr>
        <p:blipFill>
          <a:blip r:embed="rId21" cstate="print">
            <a:extLst>
              <a:ext uri="{28A0092B-C50C-407E-A947-70E740481C1C}">
                <a14:useLocalDpi xmlns:a14="http://schemas.microsoft.com/office/drawing/2010/main" val="0"/>
              </a:ext>
            </a:extLst>
          </a:blip>
          <a:stretch>
            <a:fillRect/>
          </a:stretch>
        </p:blipFill>
        <p:spPr>
          <a:xfrm>
            <a:off x="755908" y="647321"/>
            <a:ext cx="2704379" cy="2955232"/>
          </a:xfrm>
          <a:prstGeom prst="rect">
            <a:avLst/>
          </a:prstGeom>
        </p:spPr>
      </p:pic>
      <p:pic>
        <p:nvPicPr>
          <p:cNvPr id="37" name="Afbeelding 36">
            <a:extLst>
              <a:ext uri="{FF2B5EF4-FFF2-40B4-BE49-F238E27FC236}">
                <a16:creationId xmlns:a16="http://schemas.microsoft.com/office/drawing/2014/main" id="{CC1A7C2B-C604-4C0F-AFBF-EEBE7A05D484}"/>
              </a:ext>
            </a:extLst>
          </p:cNvPr>
          <p:cNvPicPr/>
          <p:nvPr/>
        </p:nvPicPr>
        <p:blipFill>
          <a:blip r:embed="rId22" cstate="print">
            <a:extLst>
              <a:ext uri="{28A0092B-C50C-407E-A947-70E740481C1C}">
                <a14:useLocalDpi xmlns:a14="http://schemas.microsoft.com/office/drawing/2010/main" val="0"/>
              </a:ext>
            </a:extLst>
          </a:blip>
          <a:stretch>
            <a:fillRect/>
          </a:stretch>
        </p:blipFill>
        <p:spPr>
          <a:xfrm>
            <a:off x="4294166" y="647321"/>
            <a:ext cx="6022254" cy="1302482"/>
          </a:xfrm>
          <a:prstGeom prst="rect">
            <a:avLst/>
          </a:prstGeom>
        </p:spPr>
      </p:pic>
      <p:sp>
        <p:nvSpPr>
          <p:cNvPr id="2" name="Pijl: rechts 1">
            <a:extLst>
              <a:ext uri="{FF2B5EF4-FFF2-40B4-BE49-F238E27FC236}">
                <a16:creationId xmlns:a16="http://schemas.microsoft.com/office/drawing/2014/main" id="{585DE3A0-61FA-4831-BF14-6C3EF1347ED5}"/>
              </a:ext>
            </a:extLst>
          </p:cNvPr>
          <p:cNvSpPr/>
          <p:nvPr/>
        </p:nvSpPr>
        <p:spPr>
          <a:xfrm>
            <a:off x="3755332" y="1407504"/>
            <a:ext cx="477501" cy="449005"/>
          </a:xfrm>
          <a:prstGeom prst="rightArrow">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72EAA640-3A8D-4238-935B-1B43058B3093}"/>
              </a:ext>
            </a:extLst>
          </p:cNvPr>
          <p:cNvSpPr txBox="1"/>
          <p:nvPr/>
        </p:nvSpPr>
        <p:spPr>
          <a:xfrm>
            <a:off x="6160780" y="1807130"/>
            <a:ext cx="2539926" cy="338554"/>
          </a:xfrm>
          <a:prstGeom prst="rect">
            <a:avLst/>
          </a:prstGeom>
          <a:noFill/>
          <a:ln>
            <a:solidFill>
              <a:srgbClr val="ED7040"/>
            </a:solidFill>
          </a:ln>
        </p:spPr>
        <p:txBody>
          <a:bodyPr wrap="none" rtlCol="0">
            <a:spAutoFit/>
          </a:bodyPr>
          <a:lstStyle/>
          <a:p>
            <a:r>
              <a:rPr lang="nl-NL" sz="1600" dirty="0">
                <a:solidFill>
                  <a:srgbClr val="042A48"/>
                </a:solidFill>
              </a:rPr>
              <a:t>Dubbelklik op Muscat studie</a:t>
            </a:r>
          </a:p>
        </p:txBody>
      </p:sp>
      <p:sp>
        <p:nvSpPr>
          <p:cNvPr id="38" name="Tekstvak 37">
            <a:extLst>
              <a:ext uri="{FF2B5EF4-FFF2-40B4-BE49-F238E27FC236}">
                <a16:creationId xmlns:a16="http://schemas.microsoft.com/office/drawing/2014/main" id="{9E4F98F0-7C98-43C0-A0F9-DB28BF965925}"/>
              </a:ext>
            </a:extLst>
          </p:cNvPr>
          <p:cNvSpPr txBox="1"/>
          <p:nvPr/>
        </p:nvSpPr>
        <p:spPr>
          <a:xfrm>
            <a:off x="159134" y="3939095"/>
            <a:ext cx="4073699" cy="830997"/>
          </a:xfrm>
          <a:prstGeom prst="rect">
            <a:avLst/>
          </a:prstGeom>
          <a:noFill/>
          <a:ln w="38100">
            <a:solidFill>
              <a:srgbClr val="ED7040"/>
            </a:solidFill>
          </a:ln>
        </p:spPr>
        <p:txBody>
          <a:bodyPr wrap="square" rtlCol="0">
            <a:spAutoFit/>
          </a:bodyPr>
          <a:lstStyle/>
          <a:p>
            <a:r>
              <a:rPr lang="nl-NL" sz="2400" b="1" dirty="0">
                <a:solidFill>
                  <a:srgbClr val="042A48"/>
                </a:solidFill>
              </a:rPr>
              <a:t>Inloggen in </a:t>
            </a:r>
            <a:r>
              <a:rPr lang="nl-NL" sz="2400" b="1" dirty="0" err="1">
                <a:solidFill>
                  <a:srgbClr val="042A48"/>
                </a:solidFill>
              </a:rPr>
              <a:t>CastorEDC</a:t>
            </a:r>
            <a:endParaRPr lang="nl-NL" sz="2400" b="1" dirty="0">
              <a:solidFill>
                <a:srgbClr val="042A48"/>
              </a:solidFill>
            </a:endParaRPr>
          </a:p>
          <a:p>
            <a:r>
              <a:rPr lang="nl-NL" sz="2400" b="1" u="sng" dirty="0">
                <a:hlinkClick r:id="rId23"/>
              </a:rPr>
              <a:t>https://data.castoredc.com/</a:t>
            </a:r>
            <a:endParaRPr lang="nl-NL" sz="2400" b="1" dirty="0">
              <a:solidFill>
                <a:srgbClr val="042A48"/>
              </a:solidFill>
            </a:endParaRPr>
          </a:p>
        </p:txBody>
      </p:sp>
      <p:pic>
        <p:nvPicPr>
          <p:cNvPr id="39" name="Afbeelding 38">
            <a:extLst>
              <a:ext uri="{FF2B5EF4-FFF2-40B4-BE49-F238E27FC236}">
                <a16:creationId xmlns:a16="http://schemas.microsoft.com/office/drawing/2014/main" id="{5E064D07-9A3C-4DD2-941C-3C46D75BB1FA}"/>
              </a:ext>
            </a:extLst>
          </p:cNvPr>
          <p:cNvPicPr/>
          <p:nvPr/>
        </p:nvPicPr>
        <p:blipFill>
          <a:blip r:embed="rId24" cstate="print">
            <a:extLst>
              <a:ext uri="{28A0092B-C50C-407E-A947-70E740481C1C}">
                <a14:useLocalDpi xmlns:a14="http://schemas.microsoft.com/office/drawing/2010/main" val="0"/>
              </a:ext>
            </a:extLst>
          </a:blip>
          <a:stretch>
            <a:fillRect/>
          </a:stretch>
        </p:blipFill>
        <p:spPr>
          <a:xfrm>
            <a:off x="4323996" y="3279169"/>
            <a:ext cx="6213494" cy="1996045"/>
          </a:xfrm>
          <a:prstGeom prst="rect">
            <a:avLst/>
          </a:prstGeom>
        </p:spPr>
      </p:pic>
      <p:sp>
        <p:nvSpPr>
          <p:cNvPr id="40" name="Tekstvak 39">
            <a:extLst>
              <a:ext uri="{FF2B5EF4-FFF2-40B4-BE49-F238E27FC236}">
                <a16:creationId xmlns:a16="http://schemas.microsoft.com/office/drawing/2014/main" id="{D561AD7F-1510-403A-9A91-81567B92FB0D}"/>
              </a:ext>
            </a:extLst>
          </p:cNvPr>
          <p:cNvSpPr txBox="1"/>
          <p:nvPr/>
        </p:nvSpPr>
        <p:spPr>
          <a:xfrm>
            <a:off x="5423750" y="2644689"/>
            <a:ext cx="3974999" cy="584775"/>
          </a:xfrm>
          <a:prstGeom prst="rect">
            <a:avLst/>
          </a:prstGeom>
          <a:noFill/>
          <a:ln>
            <a:solidFill>
              <a:srgbClr val="ED7040"/>
            </a:solidFill>
          </a:ln>
        </p:spPr>
        <p:txBody>
          <a:bodyPr wrap="none" rtlCol="0">
            <a:spAutoFit/>
          </a:bodyPr>
          <a:lstStyle/>
          <a:p>
            <a:r>
              <a:rPr lang="nl-NL" sz="1600" dirty="0">
                <a:solidFill>
                  <a:srgbClr val="042A48"/>
                </a:solidFill>
              </a:rPr>
              <a:t>Maak een nieuwe deelnemer aan. </a:t>
            </a:r>
          </a:p>
          <a:p>
            <a:r>
              <a:rPr lang="nl-NL" sz="1600" b="1" dirty="0">
                <a:solidFill>
                  <a:srgbClr val="042A48"/>
                </a:solidFill>
              </a:rPr>
              <a:t>Let op: vul het email adres van de patiënt in!</a:t>
            </a:r>
          </a:p>
        </p:txBody>
      </p:sp>
      <p:sp>
        <p:nvSpPr>
          <p:cNvPr id="8" name="Pijl: omlaag 7">
            <a:extLst>
              <a:ext uri="{FF2B5EF4-FFF2-40B4-BE49-F238E27FC236}">
                <a16:creationId xmlns:a16="http://schemas.microsoft.com/office/drawing/2014/main" id="{2CDD7561-977F-443A-A540-46C3C4323AAF}"/>
              </a:ext>
            </a:extLst>
          </p:cNvPr>
          <p:cNvSpPr/>
          <p:nvPr/>
        </p:nvSpPr>
        <p:spPr>
          <a:xfrm>
            <a:off x="7141375" y="2220785"/>
            <a:ext cx="539750" cy="400050"/>
          </a:xfrm>
          <a:prstGeom prst="downArrow">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9" name="Pijl: omlaag 48">
            <a:extLst>
              <a:ext uri="{FF2B5EF4-FFF2-40B4-BE49-F238E27FC236}">
                <a16:creationId xmlns:a16="http://schemas.microsoft.com/office/drawing/2014/main" id="{D6DDE18F-0B33-4679-B953-B2C1BAC5CF35}"/>
              </a:ext>
            </a:extLst>
          </p:cNvPr>
          <p:cNvSpPr/>
          <p:nvPr/>
        </p:nvSpPr>
        <p:spPr>
          <a:xfrm>
            <a:off x="7141376" y="5275214"/>
            <a:ext cx="539750" cy="1582786"/>
          </a:xfrm>
          <a:prstGeom prst="downArrow">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4" name="Ovaal 33">
            <a:extLst>
              <a:ext uri="{FF2B5EF4-FFF2-40B4-BE49-F238E27FC236}">
                <a16:creationId xmlns:a16="http://schemas.microsoft.com/office/drawing/2014/main" id="{B9A1C679-5BF2-4907-A2A6-FD3791E63822}"/>
              </a:ext>
            </a:extLst>
          </p:cNvPr>
          <p:cNvSpPr/>
          <p:nvPr/>
        </p:nvSpPr>
        <p:spPr>
          <a:xfrm>
            <a:off x="147679" y="123565"/>
            <a:ext cx="608229" cy="590764"/>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3</a:t>
            </a:r>
            <a:endParaRPr lang="nl-NL" dirty="0"/>
          </a:p>
        </p:txBody>
      </p:sp>
    </p:spTree>
    <p:extLst>
      <p:ext uri="{BB962C8B-B14F-4D97-AF65-F5344CB8AC3E}">
        <p14:creationId xmlns:p14="http://schemas.microsoft.com/office/powerpoint/2010/main" val="245167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pic>
        <p:nvPicPr>
          <p:cNvPr id="34" name="Afbeelding 33" descr="Afbeelding met tekst&#10;&#10;Automatisch gegenereerde beschrijving">
            <a:extLst>
              <a:ext uri="{FF2B5EF4-FFF2-40B4-BE49-F238E27FC236}">
                <a16:creationId xmlns:a16="http://schemas.microsoft.com/office/drawing/2014/main" id="{F65CC894-0C55-4964-AA7C-9795B50FDA09}"/>
              </a:ext>
            </a:extLst>
          </p:cNvPr>
          <p:cNvPicPr/>
          <p:nvPr/>
        </p:nvPicPr>
        <p:blipFill>
          <a:blip r:embed="rId21" cstate="print">
            <a:extLst>
              <a:ext uri="{28A0092B-C50C-407E-A947-70E740481C1C}">
                <a14:useLocalDpi xmlns:a14="http://schemas.microsoft.com/office/drawing/2010/main" val="0"/>
              </a:ext>
            </a:extLst>
          </a:blip>
          <a:stretch>
            <a:fillRect/>
          </a:stretch>
        </p:blipFill>
        <p:spPr>
          <a:xfrm>
            <a:off x="2595902" y="619992"/>
            <a:ext cx="8042712" cy="4367649"/>
          </a:xfrm>
          <a:prstGeom prst="rect">
            <a:avLst/>
          </a:prstGeom>
        </p:spPr>
      </p:pic>
      <p:sp>
        <p:nvSpPr>
          <p:cNvPr id="41" name="Pijl: omlaag 40">
            <a:extLst>
              <a:ext uri="{FF2B5EF4-FFF2-40B4-BE49-F238E27FC236}">
                <a16:creationId xmlns:a16="http://schemas.microsoft.com/office/drawing/2014/main" id="{15603879-8C4A-4A34-9975-CFC8F276A21A}"/>
              </a:ext>
            </a:extLst>
          </p:cNvPr>
          <p:cNvSpPr/>
          <p:nvPr/>
        </p:nvSpPr>
        <p:spPr>
          <a:xfrm>
            <a:off x="7141376" y="0"/>
            <a:ext cx="539750" cy="503955"/>
          </a:xfrm>
          <a:prstGeom prst="downArrow">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2" name="Tekstvak 41">
            <a:extLst>
              <a:ext uri="{FF2B5EF4-FFF2-40B4-BE49-F238E27FC236}">
                <a16:creationId xmlns:a16="http://schemas.microsoft.com/office/drawing/2014/main" id="{E94D4CBA-314F-4B84-8664-A7D0672663C5}"/>
              </a:ext>
            </a:extLst>
          </p:cNvPr>
          <p:cNvSpPr txBox="1"/>
          <p:nvPr/>
        </p:nvSpPr>
        <p:spPr>
          <a:xfrm>
            <a:off x="2957224" y="32737"/>
            <a:ext cx="3964803" cy="584775"/>
          </a:xfrm>
          <a:prstGeom prst="rect">
            <a:avLst/>
          </a:prstGeom>
          <a:noFill/>
          <a:ln>
            <a:solidFill>
              <a:srgbClr val="ED7040"/>
            </a:solidFill>
          </a:ln>
        </p:spPr>
        <p:txBody>
          <a:bodyPr wrap="none" rtlCol="0">
            <a:spAutoFit/>
          </a:bodyPr>
          <a:lstStyle/>
          <a:p>
            <a:r>
              <a:rPr lang="nl-NL" sz="1600" dirty="0">
                <a:solidFill>
                  <a:srgbClr val="042A48"/>
                </a:solidFill>
              </a:rPr>
              <a:t>Vul de vragen in bij Baseline – Study Inclusion</a:t>
            </a:r>
          </a:p>
          <a:p>
            <a:r>
              <a:rPr lang="nl-NL" sz="1600" dirty="0">
                <a:solidFill>
                  <a:srgbClr val="042A48"/>
                </a:solidFill>
              </a:rPr>
              <a:t>Hierna kan je de patiënt </a:t>
            </a:r>
            <a:r>
              <a:rPr lang="nl-NL" sz="1600" b="1" dirty="0">
                <a:solidFill>
                  <a:srgbClr val="042A48"/>
                </a:solidFill>
              </a:rPr>
              <a:t>Randomiseren</a:t>
            </a:r>
          </a:p>
        </p:txBody>
      </p:sp>
      <p:pic>
        <p:nvPicPr>
          <p:cNvPr id="43" name="Afbeelding 42" descr="Afbeelding met tekst&#10;&#10;Automatisch gegenereerde beschrijving">
            <a:extLst>
              <a:ext uri="{FF2B5EF4-FFF2-40B4-BE49-F238E27FC236}">
                <a16:creationId xmlns:a16="http://schemas.microsoft.com/office/drawing/2014/main" id="{8F3167AB-2403-4F31-9832-16EE9E6B9705}"/>
              </a:ext>
            </a:extLst>
          </p:cNvPr>
          <p:cNvPicPr/>
          <p:nvPr/>
        </p:nvPicPr>
        <p:blipFill rotWithShape="1">
          <a:blip r:embed="rId22">
            <a:extLst>
              <a:ext uri="{28A0092B-C50C-407E-A947-70E740481C1C}">
                <a14:useLocalDpi xmlns:a14="http://schemas.microsoft.com/office/drawing/2010/main" val="0"/>
              </a:ext>
            </a:extLst>
          </a:blip>
          <a:srcRect r="21195"/>
          <a:stretch/>
        </p:blipFill>
        <p:spPr bwMode="auto">
          <a:xfrm>
            <a:off x="107629" y="4885112"/>
            <a:ext cx="5699190" cy="1260625"/>
          </a:xfrm>
          <a:prstGeom prst="rect">
            <a:avLst/>
          </a:prstGeom>
          <a:ln>
            <a:noFill/>
          </a:ln>
          <a:extLst>
            <a:ext uri="{53640926-AAD7-44D8-BBD7-CCE9431645EC}">
              <a14:shadowObscured xmlns:a14="http://schemas.microsoft.com/office/drawing/2010/main"/>
            </a:ext>
          </a:extLst>
        </p:spPr>
      </p:pic>
      <p:sp>
        <p:nvSpPr>
          <p:cNvPr id="44" name="Pijl: gebogen omhoog 43">
            <a:extLst>
              <a:ext uri="{FF2B5EF4-FFF2-40B4-BE49-F238E27FC236}">
                <a16:creationId xmlns:a16="http://schemas.microsoft.com/office/drawing/2014/main" id="{BE126A84-CA7C-4BDB-AC0B-4032466D3D9E}"/>
              </a:ext>
            </a:extLst>
          </p:cNvPr>
          <p:cNvSpPr/>
          <p:nvPr/>
        </p:nvSpPr>
        <p:spPr>
          <a:xfrm rot="10800000">
            <a:off x="1518289" y="1819563"/>
            <a:ext cx="1523845" cy="3065547"/>
          </a:xfrm>
          <a:prstGeom prst="bentUpArrow">
            <a:avLst>
              <a:gd name="adj1" fmla="val 3884"/>
              <a:gd name="adj2" fmla="val 10366"/>
              <a:gd name="adj3" fmla="val 20471"/>
            </a:avLst>
          </a:prstGeom>
          <a:solidFill>
            <a:srgbClr val="ED7040"/>
          </a:solidFill>
          <a:ln>
            <a:solidFill>
              <a:srgbClr val="04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2" name="Ovaal 31">
            <a:extLst>
              <a:ext uri="{FF2B5EF4-FFF2-40B4-BE49-F238E27FC236}">
                <a16:creationId xmlns:a16="http://schemas.microsoft.com/office/drawing/2014/main" id="{AF1E1DAD-9F33-49CD-AA48-EE2971D26ADA}"/>
              </a:ext>
            </a:extLst>
          </p:cNvPr>
          <p:cNvSpPr/>
          <p:nvPr/>
        </p:nvSpPr>
        <p:spPr>
          <a:xfrm>
            <a:off x="2022592" y="11119"/>
            <a:ext cx="608229" cy="590764"/>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4</a:t>
            </a:r>
            <a:endParaRPr lang="nl-NL" dirty="0"/>
          </a:p>
        </p:txBody>
      </p:sp>
      <p:sp>
        <p:nvSpPr>
          <p:cNvPr id="35" name="Ovaal 34">
            <a:extLst>
              <a:ext uri="{FF2B5EF4-FFF2-40B4-BE49-F238E27FC236}">
                <a16:creationId xmlns:a16="http://schemas.microsoft.com/office/drawing/2014/main" id="{2439F527-C792-4AE6-B710-F95BB4B61E02}"/>
              </a:ext>
            </a:extLst>
          </p:cNvPr>
          <p:cNvSpPr/>
          <p:nvPr/>
        </p:nvSpPr>
        <p:spPr>
          <a:xfrm>
            <a:off x="106496" y="4262254"/>
            <a:ext cx="608229" cy="590764"/>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5</a:t>
            </a:r>
            <a:endParaRPr lang="nl-NL" dirty="0"/>
          </a:p>
        </p:txBody>
      </p:sp>
    </p:spTree>
    <p:extLst>
      <p:ext uri="{BB962C8B-B14F-4D97-AF65-F5344CB8AC3E}">
        <p14:creationId xmlns:p14="http://schemas.microsoft.com/office/powerpoint/2010/main" val="321103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32" name="Tekstvak 31">
            <a:extLst>
              <a:ext uri="{FF2B5EF4-FFF2-40B4-BE49-F238E27FC236}">
                <a16:creationId xmlns:a16="http://schemas.microsoft.com/office/drawing/2014/main" id="{4EAD77FF-1B56-49CE-B709-415FCBA75E9E}"/>
              </a:ext>
            </a:extLst>
          </p:cNvPr>
          <p:cNvSpPr txBox="1"/>
          <p:nvPr/>
        </p:nvSpPr>
        <p:spPr>
          <a:xfrm>
            <a:off x="667179" y="311721"/>
            <a:ext cx="9215730" cy="707886"/>
          </a:xfrm>
          <a:prstGeom prst="rect">
            <a:avLst/>
          </a:prstGeom>
          <a:noFill/>
        </p:spPr>
        <p:txBody>
          <a:bodyPr wrap="square">
            <a:spAutoFit/>
          </a:bodyPr>
          <a:lstStyle/>
          <a:p>
            <a:pPr algn="ctr"/>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Includeren en randomiseren in </a:t>
            </a:r>
            <a:r>
              <a:rPr lang="nl-NL" sz="4000" b="1" dirty="0" err="1">
                <a:solidFill>
                  <a:srgbClr val="16304D"/>
                </a:solidFill>
                <a:latin typeface="Calibri" panose="020F0502020204030204" pitchFamily="34" charset="0"/>
                <a:ea typeface="Calibri" panose="020F0502020204030204" pitchFamily="34" charset="0"/>
                <a:cs typeface="Times New Roman" panose="02020603050405020304" pitchFamily="18" charset="0"/>
              </a:rPr>
              <a:t>CastorEDC</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5" name="Tekstvak 4">
            <a:extLst>
              <a:ext uri="{FF2B5EF4-FFF2-40B4-BE49-F238E27FC236}">
                <a16:creationId xmlns:a16="http://schemas.microsoft.com/office/drawing/2014/main" id="{BDEB0331-1A45-4AE2-BABA-1E6664323045}"/>
              </a:ext>
            </a:extLst>
          </p:cNvPr>
          <p:cNvSpPr txBox="1"/>
          <p:nvPr/>
        </p:nvSpPr>
        <p:spPr>
          <a:xfrm>
            <a:off x="3525204" y="1422115"/>
            <a:ext cx="3184077" cy="369332"/>
          </a:xfrm>
          <a:prstGeom prst="rect">
            <a:avLst/>
          </a:prstGeom>
          <a:noFill/>
        </p:spPr>
        <p:txBody>
          <a:bodyPr wrap="none" rtlCol="0">
            <a:spAutoFit/>
          </a:bodyPr>
          <a:lstStyle/>
          <a:p>
            <a:r>
              <a:rPr lang="nl-NL" b="1" dirty="0">
                <a:solidFill>
                  <a:srgbClr val="042A48"/>
                </a:solidFill>
              </a:rPr>
              <a:t>Doorloop de volgende stappen</a:t>
            </a:r>
            <a:r>
              <a:rPr lang="nl-NL" b="1" dirty="0">
                <a:solidFill>
                  <a:srgbClr val="ED7040"/>
                </a:solidFill>
              </a:rPr>
              <a:t>:</a:t>
            </a:r>
          </a:p>
        </p:txBody>
      </p:sp>
      <p:sp>
        <p:nvSpPr>
          <p:cNvPr id="9" name="Tekstvak 8">
            <a:extLst>
              <a:ext uri="{FF2B5EF4-FFF2-40B4-BE49-F238E27FC236}">
                <a16:creationId xmlns:a16="http://schemas.microsoft.com/office/drawing/2014/main" id="{EAA7AAB8-1B83-4DE9-B880-A8C1E09D9E8D}"/>
              </a:ext>
            </a:extLst>
          </p:cNvPr>
          <p:cNvSpPr txBox="1"/>
          <p:nvPr/>
        </p:nvSpPr>
        <p:spPr>
          <a:xfrm>
            <a:off x="304800" y="1878848"/>
            <a:ext cx="4692073" cy="3293209"/>
          </a:xfrm>
          <a:prstGeom prst="rect">
            <a:avLst/>
          </a:prstGeom>
          <a:noFill/>
        </p:spPr>
        <p:txBody>
          <a:bodyPr wrap="square" rtlCol="0">
            <a:spAutoFit/>
          </a:bodyPr>
          <a:lstStyle/>
          <a:p>
            <a:pPr marL="342900" indent="-342900">
              <a:buFont typeface="+mj-lt"/>
              <a:buAutoNum type="arabicPeriod"/>
            </a:pPr>
            <a:r>
              <a:rPr lang="nl-NL" sz="1600" dirty="0">
                <a:solidFill>
                  <a:srgbClr val="042A48"/>
                </a:solidFill>
              </a:rPr>
              <a:t>De patiënt voldoet aan de in- en exclusie criteria</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Het informed consent formulier is ondertekend</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Inloggen in Castor EDC. Klik op “+New” om een nieuwe patiënt toe te voegen en vul de gegevens in onder “Baseline” – “Study inclusion”</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Wanneer de gegevens onder study inclusion volledig zijn ingevuld wordt gevraagd om naar “Randomization” te gaan, wat te vinden is onder “Record” aan de linkerkant. </a:t>
            </a:r>
          </a:p>
          <a:p>
            <a:pPr marL="342900" indent="-342900">
              <a:buFont typeface="+mj-lt"/>
              <a:buAutoNum type="arabicPeriod"/>
            </a:pPr>
            <a:endParaRPr lang="nl-NL" sz="1600" dirty="0">
              <a:solidFill>
                <a:srgbClr val="042A48"/>
              </a:solidFill>
            </a:endParaRPr>
          </a:p>
        </p:txBody>
      </p:sp>
      <p:sp>
        <p:nvSpPr>
          <p:cNvPr id="34" name="Tekstvak 33">
            <a:extLst>
              <a:ext uri="{FF2B5EF4-FFF2-40B4-BE49-F238E27FC236}">
                <a16:creationId xmlns:a16="http://schemas.microsoft.com/office/drawing/2014/main" id="{A650430E-ACF6-4BBE-A5BA-496666760E4A}"/>
              </a:ext>
            </a:extLst>
          </p:cNvPr>
          <p:cNvSpPr txBox="1"/>
          <p:nvPr/>
        </p:nvSpPr>
        <p:spPr>
          <a:xfrm>
            <a:off x="5201807" y="1873187"/>
            <a:ext cx="4692073" cy="3046988"/>
          </a:xfrm>
          <a:prstGeom prst="rect">
            <a:avLst/>
          </a:prstGeom>
          <a:noFill/>
        </p:spPr>
        <p:txBody>
          <a:bodyPr wrap="square" rtlCol="0">
            <a:spAutoFit/>
          </a:bodyPr>
          <a:lstStyle/>
          <a:p>
            <a:pPr marL="342900" indent="-342900">
              <a:buFont typeface="+mj-lt"/>
              <a:buAutoNum type="arabicPeriod"/>
            </a:pPr>
            <a:r>
              <a:rPr lang="nl-NL" sz="1600" dirty="0">
                <a:solidFill>
                  <a:srgbClr val="042A48"/>
                </a:solidFill>
              </a:rPr>
              <a:t>Randomiseer de patiënt</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Informeer de patiënt over de randomisatie uitslag</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Informeer de patiënt dat de arts-onderzoeker contact opneemt voor het invullen van de eerste vragenlijsten. De patiënt zal de vragenlijsten automatisch per email ontvangen. Indien de patiënt de vragen graag op papier wenst in te vullen, stuur dan een mail naar de arts onderzoeker: vvdlucht@diakhuis.nl. De arts onderzoeker zal dit verder regelen.</a:t>
            </a:r>
          </a:p>
        </p:txBody>
      </p:sp>
      <p:sp>
        <p:nvSpPr>
          <p:cNvPr id="11" name="Ovaal 10">
            <a:extLst>
              <a:ext uri="{FF2B5EF4-FFF2-40B4-BE49-F238E27FC236}">
                <a16:creationId xmlns:a16="http://schemas.microsoft.com/office/drawing/2014/main" id="{78482A20-A14B-427B-AA5A-46EE66A01997}"/>
              </a:ext>
            </a:extLst>
          </p:cNvPr>
          <p:cNvSpPr/>
          <p:nvPr/>
        </p:nvSpPr>
        <p:spPr>
          <a:xfrm>
            <a:off x="292985" y="187884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a:t>
            </a:r>
          </a:p>
        </p:txBody>
      </p:sp>
      <p:sp>
        <p:nvSpPr>
          <p:cNvPr id="41" name="Ovaal 40">
            <a:extLst>
              <a:ext uri="{FF2B5EF4-FFF2-40B4-BE49-F238E27FC236}">
                <a16:creationId xmlns:a16="http://schemas.microsoft.com/office/drawing/2014/main" id="{1ADC878A-7EF8-4770-B98B-3444AAD21EEA}"/>
              </a:ext>
            </a:extLst>
          </p:cNvPr>
          <p:cNvSpPr/>
          <p:nvPr/>
        </p:nvSpPr>
        <p:spPr>
          <a:xfrm>
            <a:off x="292985" y="236672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a:t>
            </a:r>
          </a:p>
        </p:txBody>
      </p:sp>
      <p:sp>
        <p:nvSpPr>
          <p:cNvPr id="42" name="Ovaal 41">
            <a:extLst>
              <a:ext uri="{FF2B5EF4-FFF2-40B4-BE49-F238E27FC236}">
                <a16:creationId xmlns:a16="http://schemas.microsoft.com/office/drawing/2014/main" id="{099C5AD7-F0E3-46FB-92EF-4A633F5BF7B8}"/>
              </a:ext>
            </a:extLst>
          </p:cNvPr>
          <p:cNvSpPr/>
          <p:nvPr/>
        </p:nvSpPr>
        <p:spPr>
          <a:xfrm>
            <a:off x="292985" y="285460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3</a:t>
            </a:r>
          </a:p>
        </p:txBody>
      </p:sp>
      <p:sp>
        <p:nvSpPr>
          <p:cNvPr id="43" name="Ovaal 42">
            <a:extLst>
              <a:ext uri="{FF2B5EF4-FFF2-40B4-BE49-F238E27FC236}">
                <a16:creationId xmlns:a16="http://schemas.microsoft.com/office/drawing/2014/main" id="{4EEC217A-B504-4465-B017-CDB7E738ECAC}"/>
              </a:ext>
            </a:extLst>
          </p:cNvPr>
          <p:cNvSpPr/>
          <p:nvPr/>
        </p:nvSpPr>
        <p:spPr>
          <a:xfrm>
            <a:off x="292985" y="3853735"/>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a:t>
            </a:r>
          </a:p>
        </p:txBody>
      </p:sp>
      <p:sp>
        <p:nvSpPr>
          <p:cNvPr id="44" name="Ovaal 43">
            <a:extLst>
              <a:ext uri="{FF2B5EF4-FFF2-40B4-BE49-F238E27FC236}">
                <a16:creationId xmlns:a16="http://schemas.microsoft.com/office/drawing/2014/main" id="{ACB85743-A4F1-4F8D-A3F3-C3BFB81A70C8}"/>
              </a:ext>
            </a:extLst>
          </p:cNvPr>
          <p:cNvSpPr/>
          <p:nvPr/>
        </p:nvSpPr>
        <p:spPr>
          <a:xfrm>
            <a:off x="5198621" y="1884412"/>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5</a:t>
            </a:r>
          </a:p>
        </p:txBody>
      </p:sp>
      <p:sp>
        <p:nvSpPr>
          <p:cNvPr id="45" name="Ovaal 44">
            <a:extLst>
              <a:ext uri="{FF2B5EF4-FFF2-40B4-BE49-F238E27FC236}">
                <a16:creationId xmlns:a16="http://schemas.microsoft.com/office/drawing/2014/main" id="{9800E5BF-9A47-4D14-AB53-72A012903A94}"/>
              </a:ext>
            </a:extLst>
          </p:cNvPr>
          <p:cNvSpPr/>
          <p:nvPr/>
        </p:nvSpPr>
        <p:spPr>
          <a:xfrm>
            <a:off x="5198621" y="2356424"/>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6</a:t>
            </a:r>
          </a:p>
        </p:txBody>
      </p:sp>
      <p:sp>
        <p:nvSpPr>
          <p:cNvPr id="46" name="Ovaal 45">
            <a:extLst>
              <a:ext uri="{FF2B5EF4-FFF2-40B4-BE49-F238E27FC236}">
                <a16:creationId xmlns:a16="http://schemas.microsoft.com/office/drawing/2014/main" id="{617B82B7-A2CE-491E-B3DC-C9C2572E86C5}"/>
              </a:ext>
            </a:extLst>
          </p:cNvPr>
          <p:cNvSpPr/>
          <p:nvPr/>
        </p:nvSpPr>
        <p:spPr>
          <a:xfrm>
            <a:off x="5198621" y="284751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7</a:t>
            </a:r>
          </a:p>
        </p:txBody>
      </p:sp>
      <p:pic>
        <p:nvPicPr>
          <p:cNvPr id="15364" name="Picture 4" descr="Wat betekent het keurmerk 'groene vinkje ...">
            <a:extLst>
              <a:ext uri="{FF2B5EF4-FFF2-40B4-BE49-F238E27FC236}">
                <a16:creationId xmlns:a16="http://schemas.microsoft.com/office/drawing/2014/main" id="{AEC67F8C-8149-417B-A253-296009D32FF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74080" y="1854794"/>
            <a:ext cx="323952" cy="31876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Wat betekent het keurmerk 'groene vinkje ...">
            <a:extLst>
              <a:ext uri="{FF2B5EF4-FFF2-40B4-BE49-F238E27FC236}">
                <a16:creationId xmlns:a16="http://schemas.microsoft.com/office/drawing/2014/main" id="{95570467-BD8E-4BD4-858A-9D3885468EF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55627" y="2336902"/>
            <a:ext cx="339985" cy="33454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Wat betekent het keurmerk 'groene vinkje ...">
            <a:extLst>
              <a:ext uri="{FF2B5EF4-FFF2-40B4-BE49-F238E27FC236}">
                <a16:creationId xmlns:a16="http://schemas.microsoft.com/office/drawing/2014/main" id="{DD9AFEA7-8C41-4770-8C8F-BC3DFC843A4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82871" y="2834786"/>
            <a:ext cx="323952" cy="31876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Wat betekent het keurmerk 'groene vinkje ...">
            <a:extLst>
              <a:ext uri="{FF2B5EF4-FFF2-40B4-BE49-F238E27FC236}">
                <a16:creationId xmlns:a16="http://schemas.microsoft.com/office/drawing/2014/main" id="{FFFC3303-3270-4088-BFFF-07FFDFFB0AF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80451" y="3835342"/>
            <a:ext cx="323952" cy="31876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Wat betekent het keurmerk 'groene vinkje ...">
            <a:extLst>
              <a:ext uri="{FF2B5EF4-FFF2-40B4-BE49-F238E27FC236}">
                <a16:creationId xmlns:a16="http://schemas.microsoft.com/office/drawing/2014/main" id="{1B96C1C3-DBE9-4A71-A433-957168F9293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82830" y="1873187"/>
            <a:ext cx="323952" cy="318769"/>
          </a:xfrm>
          <a:prstGeom prst="rect">
            <a:avLst/>
          </a:prstGeom>
          <a:noFill/>
          <a:extLst>
            <a:ext uri="{909E8E84-426E-40DD-AFC4-6F175D3DCCD1}">
              <a14:hiddenFill xmlns:a14="http://schemas.microsoft.com/office/drawing/2010/main">
                <a:solidFill>
                  <a:srgbClr val="FFFFFF"/>
                </a:solidFill>
              </a14:hiddenFill>
            </a:ext>
          </a:extLst>
        </p:spPr>
      </p:pic>
      <p:pic>
        <p:nvPicPr>
          <p:cNvPr id="39" name="Afbeelding 38">
            <a:extLst>
              <a:ext uri="{FF2B5EF4-FFF2-40B4-BE49-F238E27FC236}">
                <a16:creationId xmlns:a16="http://schemas.microsoft.com/office/drawing/2014/main" id="{13BC86E7-39C5-407D-BBC3-EBB3F2316D10}"/>
              </a:ext>
            </a:extLst>
          </p:cNvPr>
          <p:cNvPicPr>
            <a:picLocks noChangeAspect="1"/>
          </p:cNvPicPr>
          <p:nvPr/>
        </p:nvPicPr>
        <p:blipFill>
          <a:blip r:embed="rId22"/>
          <a:stretch>
            <a:fillRect/>
          </a:stretch>
        </p:blipFill>
        <p:spPr>
          <a:xfrm>
            <a:off x="5117242" y="2267536"/>
            <a:ext cx="4869873" cy="493819"/>
          </a:xfrm>
          <a:prstGeom prst="rect">
            <a:avLst/>
          </a:prstGeom>
        </p:spPr>
      </p:pic>
    </p:spTree>
    <p:extLst>
      <p:ext uri="{BB962C8B-B14F-4D97-AF65-F5344CB8AC3E}">
        <p14:creationId xmlns:p14="http://schemas.microsoft.com/office/powerpoint/2010/main" val="113720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32" name="Tekstvak 31">
            <a:extLst>
              <a:ext uri="{FF2B5EF4-FFF2-40B4-BE49-F238E27FC236}">
                <a16:creationId xmlns:a16="http://schemas.microsoft.com/office/drawing/2014/main" id="{4EAD77FF-1B56-49CE-B709-415FCBA75E9E}"/>
              </a:ext>
            </a:extLst>
          </p:cNvPr>
          <p:cNvSpPr txBox="1"/>
          <p:nvPr/>
        </p:nvSpPr>
        <p:spPr>
          <a:xfrm>
            <a:off x="667179" y="311721"/>
            <a:ext cx="9215730" cy="707886"/>
          </a:xfrm>
          <a:prstGeom prst="rect">
            <a:avLst/>
          </a:prstGeom>
          <a:noFill/>
        </p:spPr>
        <p:txBody>
          <a:bodyPr wrap="square">
            <a:spAutoFit/>
          </a:bodyPr>
          <a:lstStyle/>
          <a:p>
            <a:pPr algn="ctr"/>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Includeren en randomiseren in </a:t>
            </a:r>
            <a:r>
              <a:rPr lang="nl-NL" sz="4000" b="1" dirty="0" err="1">
                <a:solidFill>
                  <a:srgbClr val="16304D"/>
                </a:solidFill>
                <a:latin typeface="Calibri" panose="020F0502020204030204" pitchFamily="34" charset="0"/>
                <a:ea typeface="Calibri" panose="020F0502020204030204" pitchFamily="34" charset="0"/>
                <a:cs typeface="Times New Roman" panose="02020603050405020304" pitchFamily="18" charset="0"/>
              </a:rPr>
              <a:t>CastorEDC</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5" name="Tekstvak 4">
            <a:extLst>
              <a:ext uri="{FF2B5EF4-FFF2-40B4-BE49-F238E27FC236}">
                <a16:creationId xmlns:a16="http://schemas.microsoft.com/office/drawing/2014/main" id="{BDEB0331-1A45-4AE2-BABA-1E6664323045}"/>
              </a:ext>
            </a:extLst>
          </p:cNvPr>
          <p:cNvSpPr txBox="1"/>
          <p:nvPr/>
        </p:nvSpPr>
        <p:spPr>
          <a:xfrm>
            <a:off x="3525204" y="1422115"/>
            <a:ext cx="3184077" cy="369332"/>
          </a:xfrm>
          <a:prstGeom prst="rect">
            <a:avLst/>
          </a:prstGeom>
          <a:noFill/>
        </p:spPr>
        <p:txBody>
          <a:bodyPr wrap="none" rtlCol="0">
            <a:spAutoFit/>
          </a:bodyPr>
          <a:lstStyle/>
          <a:p>
            <a:r>
              <a:rPr lang="nl-NL" b="1" dirty="0">
                <a:solidFill>
                  <a:srgbClr val="042A48"/>
                </a:solidFill>
              </a:rPr>
              <a:t>Doorloop de volgende stappen</a:t>
            </a:r>
            <a:r>
              <a:rPr lang="nl-NL" b="1" dirty="0">
                <a:solidFill>
                  <a:srgbClr val="ED7040"/>
                </a:solidFill>
              </a:rPr>
              <a:t>:</a:t>
            </a:r>
          </a:p>
        </p:txBody>
      </p:sp>
      <p:sp>
        <p:nvSpPr>
          <p:cNvPr id="9" name="Tekstvak 8">
            <a:extLst>
              <a:ext uri="{FF2B5EF4-FFF2-40B4-BE49-F238E27FC236}">
                <a16:creationId xmlns:a16="http://schemas.microsoft.com/office/drawing/2014/main" id="{EAA7AAB8-1B83-4DE9-B880-A8C1E09D9E8D}"/>
              </a:ext>
            </a:extLst>
          </p:cNvPr>
          <p:cNvSpPr txBox="1"/>
          <p:nvPr/>
        </p:nvSpPr>
        <p:spPr>
          <a:xfrm>
            <a:off x="304800" y="1878848"/>
            <a:ext cx="4692073" cy="3293209"/>
          </a:xfrm>
          <a:prstGeom prst="rect">
            <a:avLst/>
          </a:prstGeom>
          <a:noFill/>
        </p:spPr>
        <p:txBody>
          <a:bodyPr wrap="square" rtlCol="0">
            <a:spAutoFit/>
          </a:bodyPr>
          <a:lstStyle/>
          <a:p>
            <a:pPr marL="342900" indent="-342900">
              <a:buFont typeface="+mj-lt"/>
              <a:buAutoNum type="arabicPeriod"/>
            </a:pPr>
            <a:r>
              <a:rPr lang="nl-NL" sz="1600" dirty="0">
                <a:solidFill>
                  <a:srgbClr val="042A48"/>
                </a:solidFill>
              </a:rPr>
              <a:t>De patiënt voldoet aan de in- en exclusie criteria</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Het informed consent formulier is ondertekend</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Inloggen in Castor EDC. Klik op “+New” om een nieuwe patiënt toe te voegen en vul de gegevens in onder “Baseline” – “Study inclusion”</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Wanneer de gegevens onder study inclusion volledig zijn ingevuld wordt gevraagd om naar “Randomization” te gaan, wat te vinden is onder “Record” aan de linkerkant. </a:t>
            </a:r>
          </a:p>
          <a:p>
            <a:pPr marL="342900" indent="-342900">
              <a:buFont typeface="+mj-lt"/>
              <a:buAutoNum type="arabicPeriod"/>
            </a:pPr>
            <a:endParaRPr lang="nl-NL" sz="1600" dirty="0">
              <a:solidFill>
                <a:srgbClr val="042A48"/>
              </a:solidFill>
            </a:endParaRPr>
          </a:p>
        </p:txBody>
      </p:sp>
      <p:sp>
        <p:nvSpPr>
          <p:cNvPr id="34" name="Tekstvak 33">
            <a:extLst>
              <a:ext uri="{FF2B5EF4-FFF2-40B4-BE49-F238E27FC236}">
                <a16:creationId xmlns:a16="http://schemas.microsoft.com/office/drawing/2014/main" id="{A650430E-ACF6-4BBE-A5BA-496666760E4A}"/>
              </a:ext>
            </a:extLst>
          </p:cNvPr>
          <p:cNvSpPr txBox="1"/>
          <p:nvPr/>
        </p:nvSpPr>
        <p:spPr>
          <a:xfrm>
            <a:off x="5201807" y="1873187"/>
            <a:ext cx="4692073" cy="3046988"/>
          </a:xfrm>
          <a:prstGeom prst="rect">
            <a:avLst/>
          </a:prstGeom>
          <a:noFill/>
        </p:spPr>
        <p:txBody>
          <a:bodyPr wrap="square" rtlCol="0">
            <a:spAutoFit/>
          </a:bodyPr>
          <a:lstStyle/>
          <a:p>
            <a:pPr marL="342900" indent="-342900">
              <a:buFont typeface="+mj-lt"/>
              <a:buAutoNum type="arabicPeriod"/>
            </a:pPr>
            <a:r>
              <a:rPr lang="nl-NL" sz="1600" dirty="0">
                <a:solidFill>
                  <a:srgbClr val="042A48"/>
                </a:solidFill>
              </a:rPr>
              <a:t>Randomiseer de patiënt</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Informeer de patiënt over de randomisatie uitslag</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Informeer de patiënt dat de arts-onderzoeker contact opneemt voor het invullen van de eerste vragenlijsten. De patiënt zal de vragenlijsten automatisch per email ontvangen. Indien de patiënt de vragen graag op papier wenst in te vullen, stuur dan een mail naar de arts onderzoeker: vvdlucht@diakhuis.nl. De arts onderzoeker zal dit verder regelen.</a:t>
            </a:r>
          </a:p>
        </p:txBody>
      </p:sp>
      <p:sp>
        <p:nvSpPr>
          <p:cNvPr id="11" name="Ovaal 10">
            <a:extLst>
              <a:ext uri="{FF2B5EF4-FFF2-40B4-BE49-F238E27FC236}">
                <a16:creationId xmlns:a16="http://schemas.microsoft.com/office/drawing/2014/main" id="{78482A20-A14B-427B-AA5A-46EE66A01997}"/>
              </a:ext>
            </a:extLst>
          </p:cNvPr>
          <p:cNvSpPr/>
          <p:nvPr/>
        </p:nvSpPr>
        <p:spPr>
          <a:xfrm>
            <a:off x="292985" y="187884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a:t>
            </a:r>
          </a:p>
        </p:txBody>
      </p:sp>
      <p:sp>
        <p:nvSpPr>
          <p:cNvPr id="41" name="Ovaal 40">
            <a:extLst>
              <a:ext uri="{FF2B5EF4-FFF2-40B4-BE49-F238E27FC236}">
                <a16:creationId xmlns:a16="http://schemas.microsoft.com/office/drawing/2014/main" id="{1ADC878A-7EF8-4770-B98B-3444AAD21EEA}"/>
              </a:ext>
            </a:extLst>
          </p:cNvPr>
          <p:cNvSpPr/>
          <p:nvPr/>
        </p:nvSpPr>
        <p:spPr>
          <a:xfrm>
            <a:off x="292985" y="236672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a:t>
            </a:r>
          </a:p>
        </p:txBody>
      </p:sp>
      <p:sp>
        <p:nvSpPr>
          <p:cNvPr id="42" name="Ovaal 41">
            <a:extLst>
              <a:ext uri="{FF2B5EF4-FFF2-40B4-BE49-F238E27FC236}">
                <a16:creationId xmlns:a16="http://schemas.microsoft.com/office/drawing/2014/main" id="{099C5AD7-F0E3-46FB-92EF-4A633F5BF7B8}"/>
              </a:ext>
            </a:extLst>
          </p:cNvPr>
          <p:cNvSpPr/>
          <p:nvPr/>
        </p:nvSpPr>
        <p:spPr>
          <a:xfrm>
            <a:off x="292985" y="285460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3</a:t>
            </a:r>
          </a:p>
        </p:txBody>
      </p:sp>
      <p:sp>
        <p:nvSpPr>
          <p:cNvPr id="43" name="Ovaal 42">
            <a:extLst>
              <a:ext uri="{FF2B5EF4-FFF2-40B4-BE49-F238E27FC236}">
                <a16:creationId xmlns:a16="http://schemas.microsoft.com/office/drawing/2014/main" id="{4EEC217A-B504-4465-B017-CDB7E738ECAC}"/>
              </a:ext>
            </a:extLst>
          </p:cNvPr>
          <p:cNvSpPr/>
          <p:nvPr/>
        </p:nvSpPr>
        <p:spPr>
          <a:xfrm>
            <a:off x="292985" y="3853735"/>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a:t>
            </a:r>
          </a:p>
        </p:txBody>
      </p:sp>
      <p:sp>
        <p:nvSpPr>
          <p:cNvPr id="44" name="Ovaal 43">
            <a:extLst>
              <a:ext uri="{FF2B5EF4-FFF2-40B4-BE49-F238E27FC236}">
                <a16:creationId xmlns:a16="http://schemas.microsoft.com/office/drawing/2014/main" id="{ACB85743-A4F1-4F8D-A3F3-C3BFB81A70C8}"/>
              </a:ext>
            </a:extLst>
          </p:cNvPr>
          <p:cNvSpPr/>
          <p:nvPr/>
        </p:nvSpPr>
        <p:spPr>
          <a:xfrm>
            <a:off x="5198621" y="1884412"/>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5</a:t>
            </a:r>
          </a:p>
        </p:txBody>
      </p:sp>
      <p:sp>
        <p:nvSpPr>
          <p:cNvPr id="45" name="Ovaal 44">
            <a:extLst>
              <a:ext uri="{FF2B5EF4-FFF2-40B4-BE49-F238E27FC236}">
                <a16:creationId xmlns:a16="http://schemas.microsoft.com/office/drawing/2014/main" id="{9800E5BF-9A47-4D14-AB53-72A012903A94}"/>
              </a:ext>
            </a:extLst>
          </p:cNvPr>
          <p:cNvSpPr/>
          <p:nvPr/>
        </p:nvSpPr>
        <p:spPr>
          <a:xfrm>
            <a:off x="5198621" y="2356424"/>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6</a:t>
            </a:r>
          </a:p>
        </p:txBody>
      </p:sp>
      <p:sp>
        <p:nvSpPr>
          <p:cNvPr id="46" name="Ovaal 45">
            <a:extLst>
              <a:ext uri="{FF2B5EF4-FFF2-40B4-BE49-F238E27FC236}">
                <a16:creationId xmlns:a16="http://schemas.microsoft.com/office/drawing/2014/main" id="{617B82B7-A2CE-491E-B3DC-C9C2572E86C5}"/>
              </a:ext>
            </a:extLst>
          </p:cNvPr>
          <p:cNvSpPr/>
          <p:nvPr/>
        </p:nvSpPr>
        <p:spPr>
          <a:xfrm>
            <a:off x="5198621" y="284751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7</a:t>
            </a:r>
          </a:p>
        </p:txBody>
      </p:sp>
      <p:pic>
        <p:nvPicPr>
          <p:cNvPr id="15364" name="Picture 4" descr="Wat betekent het keurmerk 'groene vinkje ...">
            <a:extLst>
              <a:ext uri="{FF2B5EF4-FFF2-40B4-BE49-F238E27FC236}">
                <a16:creationId xmlns:a16="http://schemas.microsoft.com/office/drawing/2014/main" id="{AEC67F8C-8149-417B-A253-296009D32FF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74080" y="1854794"/>
            <a:ext cx="323952" cy="31876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Wat betekent het keurmerk 'groene vinkje ...">
            <a:extLst>
              <a:ext uri="{FF2B5EF4-FFF2-40B4-BE49-F238E27FC236}">
                <a16:creationId xmlns:a16="http://schemas.microsoft.com/office/drawing/2014/main" id="{95570467-BD8E-4BD4-858A-9D3885468EF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55627" y="2336902"/>
            <a:ext cx="339985" cy="33454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Wat betekent het keurmerk 'groene vinkje ...">
            <a:extLst>
              <a:ext uri="{FF2B5EF4-FFF2-40B4-BE49-F238E27FC236}">
                <a16:creationId xmlns:a16="http://schemas.microsoft.com/office/drawing/2014/main" id="{DD9AFEA7-8C41-4770-8C8F-BC3DFC843A4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82871" y="2834786"/>
            <a:ext cx="323952" cy="31876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Wat betekent het keurmerk 'groene vinkje ...">
            <a:extLst>
              <a:ext uri="{FF2B5EF4-FFF2-40B4-BE49-F238E27FC236}">
                <a16:creationId xmlns:a16="http://schemas.microsoft.com/office/drawing/2014/main" id="{FFFC3303-3270-4088-BFFF-07FFDFFB0AF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80451" y="3835342"/>
            <a:ext cx="323952" cy="31876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Wat betekent het keurmerk 'groene vinkje ...">
            <a:extLst>
              <a:ext uri="{FF2B5EF4-FFF2-40B4-BE49-F238E27FC236}">
                <a16:creationId xmlns:a16="http://schemas.microsoft.com/office/drawing/2014/main" id="{1B96C1C3-DBE9-4A71-A433-957168F9293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82830" y="1873187"/>
            <a:ext cx="323952" cy="318769"/>
          </a:xfrm>
          <a:prstGeom prst="rect">
            <a:avLst/>
          </a:prstGeom>
          <a:noFill/>
          <a:extLst>
            <a:ext uri="{909E8E84-426E-40DD-AFC4-6F175D3DCCD1}">
              <a14:hiddenFill xmlns:a14="http://schemas.microsoft.com/office/drawing/2010/main">
                <a:solidFill>
                  <a:srgbClr val="FFFFFF"/>
                </a:solidFill>
              </a14:hiddenFill>
            </a:ext>
          </a:extLst>
        </p:spPr>
      </p:pic>
      <p:pic>
        <p:nvPicPr>
          <p:cNvPr id="39" name="Afbeelding 38">
            <a:extLst>
              <a:ext uri="{FF2B5EF4-FFF2-40B4-BE49-F238E27FC236}">
                <a16:creationId xmlns:a16="http://schemas.microsoft.com/office/drawing/2014/main" id="{13BC86E7-39C5-407D-BBC3-EBB3F2316D10}"/>
              </a:ext>
            </a:extLst>
          </p:cNvPr>
          <p:cNvPicPr>
            <a:picLocks noChangeAspect="1"/>
          </p:cNvPicPr>
          <p:nvPr/>
        </p:nvPicPr>
        <p:blipFill>
          <a:blip r:embed="rId22"/>
          <a:stretch>
            <a:fillRect/>
          </a:stretch>
        </p:blipFill>
        <p:spPr>
          <a:xfrm>
            <a:off x="5095612" y="2707025"/>
            <a:ext cx="4869873" cy="2429337"/>
          </a:xfrm>
          <a:prstGeom prst="rect">
            <a:avLst/>
          </a:prstGeom>
        </p:spPr>
      </p:pic>
      <p:pic>
        <p:nvPicPr>
          <p:cNvPr id="40" name="Picture 4" descr="Wat betekent het keurmerk 'groene vinkje ...">
            <a:extLst>
              <a:ext uri="{FF2B5EF4-FFF2-40B4-BE49-F238E27FC236}">
                <a16:creationId xmlns:a16="http://schemas.microsoft.com/office/drawing/2014/main" id="{B82433B5-4204-4BA2-A5DB-BDFBB25A7D1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841159" y="2331453"/>
            <a:ext cx="323952" cy="31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32" name="Tekstvak 31">
            <a:extLst>
              <a:ext uri="{FF2B5EF4-FFF2-40B4-BE49-F238E27FC236}">
                <a16:creationId xmlns:a16="http://schemas.microsoft.com/office/drawing/2014/main" id="{4EAD77FF-1B56-49CE-B709-415FCBA75E9E}"/>
              </a:ext>
            </a:extLst>
          </p:cNvPr>
          <p:cNvSpPr txBox="1"/>
          <p:nvPr/>
        </p:nvSpPr>
        <p:spPr>
          <a:xfrm>
            <a:off x="2102689" y="311721"/>
            <a:ext cx="6322174" cy="707886"/>
          </a:xfrm>
          <a:prstGeom prst="rect">
            <a:avLst/>
          </a:prstGeom>
          <a:noFill/>
        </p:spPr>
        <p:txBody>
          <a:bodyPr wrap="square">
            <a:spAutoFit/>
          </a:bodyPr>
          <a:lstStyle/>
          <a:p>
            <a:pPr algn="ctr"/>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34" name="Rechthoek: afgeronde hoeken 33">
            <a:extLst>
              <a:ext uri="{FF2B5EF4-FFF2-40B4-BE49-F238E27FC236}">
                <a16:creationId xmlns:a16="http://schemas.microsoft.com/office/drawing/2014/main" id="{21F357E6-040C-45E6-8B14-86E1EF3A9C3E}"/>
              </a:ext>
            </a:extLst>
          </p:cNvPr>
          <p:cNvSpPr/>
          <p:nvPr/>
        </p:nvSpPr>
        <p:spPr>
          <a:xfrm>
            <a:off x="1993248" y="311721"/>
            <a:ext cx="1958109" cy="877454"/>
          </a:xfrm>
          <a:prstGeom prst="roundRect">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Loting voor gipsbehandeling</a:t>
            </a:r>
          </a:p>
        </p:txBody>
      </p:sp>
      <p:sp>
        <p:nvSpPr>
          <p:cNvPr id="35" name="Rechthoek: afgeronde hoeken 34">
            <a:extLst>
              <a:ext uri="{FF2B5EF4-FFF2-40B4-BE49-F238E27FC236}">
                <a16:creationId xmlns:a16="http://schemas.microsoft.com/office/drawing/2014/main" id="{9DF87351-3293-428D-8E12-A61243C55722}"/>
              </a:ext>
            </a:extLst>
          </p:cNvPr>
          <p:cNvSpPr/>
          <p:nvPr/>
        </p:nvSpPr>
        <p:spPr>
          <a:xfrm>
            <a:off x="6580061" y="311721"/>
            <a:ext cx="1958109" cy="877454"/>
          </a:xfrm>
          <a:prstGeom prst="roundRect">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Loting voor Operatie</a:t>
            </a:r>
          </a:p>
        </p:txBody>
      </p:sp>
      <p:sp>
        <p:nvSpPr>
          <p:cNvPr id="36" name="Rechthoek: afgeronde hoeken 35">
            <a:extLst>
              <a:ext uri="{FF2B5EF4-FFF2-40B4-BE49-F238E27FC236}">
                <a16:creationId xmlns:a16="http://schemas.microsoft.com/office/drawing/2014/main" id="{E3C55EE8-3CF9-42DB-B7EB-E3EED964DEBB}"/>
              </a:ext>
            </a:extLst>
          </p:cNvPr>
          <p:cNvSpPr/>
          <p:nvPr/>
        </p:nvSpPr>
        <p:spPr>
          <a:xfrm>
            <a:off x="1203346" y="1509034"/>
            <a:ext cx="3549369" cy="1853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42A48"/>
                </a:solidFill>
              </a:rPr>
              <a:t>Niet afneembaar hard skiduim gips voor in totaal 4 weken. Daarna handtherapie en 4 weken afneembaar gips</a:t>
            </a:r>
          </a:p>
        </p:txBody>
      </p:sp>
      <p:sp>
        <p:nvSpPr>
          <p:cNvPr id="37" name="Pijl: omlaag 36">
            <a:extLst>
              <a:ext uri="{FF2B5EF4-FFF2-40B4-BE49-F238E27FC236}">
                <a16:creationId xmlns:a16="http://schemas.microsoft.com/office/drawing/2014/main" id="{4990A014-7C52-461A-B83B-3A7A25327F22}"/>
              </a:ext>
            </a:extLst>
          </p:cNvPr>
          <p:cNvSpPr/>
          <p:nvPr/>
        </p:nvSpPr>
        <p:spPr>
          <a:xfrm>
            <a:off x="2817855" y="1201185"/>
            <a:ext cx="295564" cy="297444"/>
          </a:xfrm>
          <a:prstGeom prst="downArrow">
            <a:avLst/>
          </a:prstGeom>
          <a:solidFill>
            <a:srgbClr val="466F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Pijl: omlaag 37">
            <a:extLst>
              <a:ext uri="{FF2B5EF4-FFF2-40B4-BE49-F238E27FC236}">
                <a16:creationId xmlns:a16="http://schemas.microsoft.com/office/drawing/2014/main" id="{E6D64308-876A-4240-BA26-556C1626F634}"/>
              </a:ext>
            </a:extLst>
          </p:cNvPr>
          <p:cNvSpPr/>
          <p:nvPr/>
        </p:nvSpPr>
        <p:spPr>
          <a:xfrm>
            <a:off x="2824519" y="3352091"/>
            <a:ext cx="295564" cy="297444"/>
          </a:xfrm>
          <a:prstGeom prst="downArrow">
            <a:avLst/>
          </a:prstGeom>
          <a:solidFill>
            <a:srgbClr val="466F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afgeronde hoeken 38">
            <a:extLst>
              <a:ext uri="{FF2B5EF4-FFF2-40B4-BE49-F238E27FC236}">
                <a16:creationId xmlns:a16="http://schemas.microsoft.com/office/drawing/2014/main" id="{4FC927C1-0ACE-4BF2-B586-5B349291FFCC}"/>
              </a:ext>
            </a:extLst>
          </p:cNvPr>
          <p:cNvSpPr/>
          <p:nvPr/>
        </p:nvSpPr>
        <p:spPr>
          <a:xfrm>
            <a:off x="1203345" y="3649535"/>
            <a:ext cx="3549371" cy="20834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42A48"/>
                </a:solidFill>
              </a:rPr>
              <a:t>Eerste follow-up afspraak</a:t>
            </a:r>
          </a:p>
          <a:p>
            <a:pPr algn="ctr"/>
            <a:endParaRPr lang="nl-NL" dirty="0">
              <a:solidFill>
                <a:srgbClr val="042A48"/>
              </a:solidFill>
            </a:endParaRPr>
          </a:p>
          <a:p>
            <a:pPr algn="ctr"/>
            <a:r>
              <a:rPr lang="nl-NL" dirty="0">
                <a:solidFill>
                  <a:srgbClr val="042A48"/>
                </a:solidFill>
              </a:rPr>
              <a:t>2-3 weken </a:t>
            </a:r>
            <a:r>
              <a:rPr lang="nl-NL" b="1" dirty="0">
                <a:solidFill>
                  <a:srgbClr val="FF0000"/>
                </a:solidFill>
              </a:rPr>
              <a:t>na start gipsbehandeling</a:t>
            </a:r>
            <a:r>
              <a:rPr lang="nl-NL" dirty="0">
                <a:solidFill>
                  <a:srgbClr val="FF0000"/>
                </a:solidFill>
              </a:rPr>
              <a:t> </a:t>
            </a:r>
            <a:r>
              <a:rPr lang="nl-NL" dirty="0">
                <a:solidFill>
                  <a:srgbClr val="042A48"/>
                </a:solidFill>
              </a:rPr>
              <a:t>bij handchirurg </a:t>
            </a:r>
          </a:p>
          <a:p>
            <a:pPr algn="ctr"/>
            <a:r>
              <a:rPr lang="nl-NL" dirty="0">
                <a:solidFill>
                  <a:srgbClr val="042A48"/>
                </a:solidFill>
              </a:rPr>
              <a:t>+ 4 weken </a:t>
            </a:r>
            <a:r>
              <a:rPr lang="nl-NL" b="1" dirty="0">
                <a:solidFill>
                  <a:srgbClr val="042A48"/>
                </a:solidFill>
              </a:rPr>
              <a:t>na start gipsbehandeling</a:t>
            </a:r>
            <a:r>
              <a:rPr lang="nl-NL" dirty="0">
                <a:solidFill>
                  <a:srgbClr val="042A48"/>
                </a:solidFill>
              </a:rPr>
              <a:t> </a:t>
            </a:r>
          </a:p>
        </p:txBody>
      </p:sp>
      <p:sp>
        <p:nvSpPr>
          <p:cNvPr id="40" name="Pijl: omlaag 39">
            <a:extLst>
              <a:ext uri="{FF2B5EF4-FFF2-40B4-BE49-F238E27FC236}">
                <a16:creationId xmlns:a16="http://schemas.microsoft.com/office/drawing/2014/main" id="{5180E155-9728-4026-BF72-25AF4590D2DC}"/>
              </a:ext>
            </a:extLst>
          </p:cNvPr>
          <p:cNvSpPr/>
          <p:nvPr/>
        </p:nvSpPr>
        <p:spPr>
          <a:xfrm>
            <a:off x="7439286" y="1201184"/>
            <a:ext cx="295564" cy="297444"/>
          </a:xfrm>
          <a:prstGeom prst="downArrow">
            <a:avLst/>
          </a:prstGeom>
          <a:solidFill>
            <a:srgbClr val="466F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afgeronde hoeken 40">
            <a:extLst>
              <a:ext uri="{FF2B5EF4-FFF2-40B4-BE49-F238E27FC236}">
                <a16:creationId xmlns:a16="http://schemas.microsoft.com/office/drawing/2014/main" id="{AE81B759-3D97-48FD-B027-A5A4C07BC29D}"/>
              </a:ext>
            </a:extLst>
          </p:cNvPr>
          <p:cNvSpPr/>
          <p:nvPr/>
        </p:nvSpPr>
        <p:spPr>
          <a:xfrm>
            <a:off x="5814295" y="1507865"/>
            <a:ext cx="3549370" cy="2657735"/>
          </a:xfrm>
          <a:prstGeom prst="roundRect">
            <a:avLst>
              <a:gd name="adj" fmla="val 10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42A48"/>
                </a:solidFill>
              </a:rPr>
              <a:t>Plan de operatie op zo kort mogelijke termijn, bij voorkeur binnen 5 dagen en geef tot die tijd gips. Na de operatie voor in totaal 4 weken hard skiduim gips, waarna handtherapie en 4 weken afneembaar gips.</a:t>
            </a:r>
          </a:p>
        </p:txBody>
      </p:sp>
      <p:sp>
        <p:nvSpPr>
          <p:cNvPr id="42" name="Pijl: omlaag 41">
            <a:extLst>
              <a:ext uri="{FF2B5EF4-FFF2-40B4-BE49-F238E27FC236}">
                <a16:creationId xmlns:a16="http://schemas.microsoft.com/office/drawing/2014/main" id="{1AA3FD6E-CD5F-4E90-807B-A1C73ED8FE89}"/>
              </a:ext>
            </a:extLst>
          </p:cNvPr>
          <p:cNvSpPr/>
          <p:nvPr/>
        </p:nvSpPr>
        <p:spPr>
          <a:xfrm>
            <a:off x="7439285" y="4174837"/>
            <a:ext cx="295564" cy="297444"/>
          </a:xfrm>
          <a:prstGeom prst="downArrow">
            <a:avLst/>
          </a:prstGeom>
          <a:solidFill>
            <a:srgbClr val="466F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afgeronde hoeken 42">
            <a:extLst>
              <a:ext uri="{FF2B5EF4-FFF2-40B4-BE49-F238E27FC236}">
                <a16:creationId xmlns:a16="http://schemas.microsoft.com/office/drawing/2014/main" id="{6407988F-388C-4555-BFB3-47812D6E1D7F}"/>
              </a:ext>
            </a:extLst>
          </p:cNvPr>
          <p:cNvSpPr/>
          <p:nvPr/>
        </p:nvSpPr>
        <p:spPr>
          <a:xfrm>
            <a:off x="5814295" y="4481518"/>
            <a:ext cx="3549370" cy="15960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42A48"/>
                </a:solidFill>
              </a:rPr>
              <a:t>Eerste follow-up afspraak</a:t>
            </a:r>
          </a:p>
          <a:p>
            <a:pPr algn="ctr"/>
            <a:endParaRPr lang="nl-NL" dirty="0">
              <a:solidFill>
                <a:srgbClr val="042A48"/>
              </a:solidFill>
            </a:endParaRPr>
          </a:p>
          <a:p>
            <a:pPr algn="ctr"/>
            <a:r>
              <a:rPr lang="nl-NL" dirty="0">
                <a:solidFill>
                  <a:srgbClr val="042A48"/>
                </a:solidFill>
              </a:rPr>
              <a:t>4 weken </a:t>
            </a:r>
            <a:r>
              <a:rPr lang="nl-NL" b="1" dirty="0">
                <a:solidFill>
                  <a:srgbClr val="FF0000"/>
                </a:solidFill>
              </a:rPr>
              <a:t>na de operatie </a:t>
            </a:r>
            <a:r>
              <a:rPr lang="nl-NL" dirty="0">
                <a:solidFill>
                  <a:srgbClr val="042A48"/>
                </a:solidFill>
              </a:rPr>
              <a:t>bij handchirurg</a:t>
            </a:r>
            <a:r>
              <a:rPr lang="nl-NL" dirty="0">
                <a:solidFill>
                  <a:srgbClr val="FF0000"/>
                </a:solidFill>
              </a:rPr>
              <a:t> </a:t>
            </a:r>
          </a:p>
        </p:txBody>
      </p:sp>
      <p:sp>
        <p:nvSpPr>
          <p:cNvPr id="2" name="Rechthoek: afgeronde hoeken 1">
            <a:extLst>
              <a:ext uri="{FF2B5EF4-FFF2-40B4-BE49-F238E27FC236}">
                <a16:creationId xmlns:a16="http://schemas.microsoft.com/office/drawing/2014/main" id="{5B30A0C1-B630-45F5-B027-999CA76D8D97}"/>
              </a:ext>
            </a:extLst>
          </p:cNvPr>
          <p:cNvSpPr/>
          <p:nvPr/>
        </p:nvSpPr>
        <p:spPr>
          <a:xfrm>
            <a:off x="4653832" y="1067678"/>
            <a:ext cx="1316690" cy="440187"/>
          </a:xfrm>
          <a:prstGeom prst="roundRect">
            <a:avLst/>
          </a:prstGeom>
          <a:solidFill>
            <a:srgbClr val="466F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Geblindeerde echo</a:t>
            </a:r>
          </a:p>
        </p:txBody>
      </p:sp>
      <p:sp>
        <p:nvSpPr>
          <p:cNvPr id="44" name="Pijl: omlaag 43">
            <a:extLst>
              <a:ext uri="{FF2B5EF4-FFF2-40B4-BE49-F238E27FC236}">
                <a16:creationId xmlns:a16="http://schemas.microsoft.com/office/drawing/2014/main" id="{E671EE37-6FD3-4BC0-9AE5-6F000BD022ED}"/>
              </a:ext>
            </a:extLst>
          </p:cNvPr>
          <p:cNvSpPr/>
          <p:nvPr/>
        </p:nvSpPr>
        <p:spPr>
          <a:xfrm rot="5400000">
            <a:off x="3764561" y="699126"/>
            <a:ext cx="174210" cy="1279651"/>
          </a:xfrm>
          <a:prstGeom prst="downArrow">
            <a:avLst>
              <a:gd name="adj1" fmla="val 12499"/>
              <a:gd name="adj2" fmla="val 65625"/>
            </a:avLst>
          </a:prstGeom>
          <a:solidFill>
            <a:srgbClr val="466F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Pijl: omlaag 44">
            <a:extLst>
              <a:ext uri="{FF2B5EF4-FFF2-40B4-BE49-F238E27FC236}">
                <a16:creationId xmlns:a16="http://schemas.microsoft.com/office/drawing/2014/main" id="{FE63332C-971F-4A0C-8AD6-056A1B17AF97}"/>
              </a:ext>
            </a:extLst>
          </p:cNvPr>
          <p:cNvSpPr/>
          <p:nvPr/>
        </p:nvSpPr>
        <p:spPr>
          <a:xfrm rot="16200000">
            <a:off x="6607570" y="791944"/>
            <a:ext cx="159403" cy="1108818"/>
          </a:xfrm>
          <a:prstGeom prst="downArrow">
            <a:avLst>
              <a:gd name="adj1" fmla="val 12499"/>
              <a:gd name="adj2" fmla="val 65625"/>
            </a:avLst>
          </a:prstGeom>
          <a:solidFill>
            <a:srgbClr val="466F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382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32" name="Tekstvak 31">
            <a:extLst>
              <a:ext uri="{FF2B5EF4-FFF2-40B4-BE49-F238E27FC236}">
                <a16:creationId xmlns:a16="http://schemas.microsoft.com/office/drawing/2014/main" id="{4EAD77FF-1B56-49CE-B709-415FCBA75E9E}"/>
              </a:ext>
            </a:extLst>
          </p:cNvPr>
          <p:cNvSpPr txBox="1"/>
          <p:nvPr/>
        </p:nvSpPr>
        <p:spPr>
          <a:xfrm>
            <a:off x="2330785" y="562021"/>
            <a:ext cx="6322174" cy="707886"/>
          </a:xfrm>
          <a:prstGeom prst="rect">
            <a:avLst/>
          </a:prstGeom>
          <a:noFill/>
        </p:spPr>
        <p:txBody>
          <a:bodyPr wrap="square">
            <a:spAutoFit/>
          </a:bodyPr>
          <a:lstStyle/>
          <a:p>
            <a:pPr algn="ctr"/>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Geblindeerde echo</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 name="Tekstvak 1">
            <a:extLst>
              <a:ext uri="{FF2B5EF4-FFF2-40B4-BE49-F238E27FC236}">
                <a16:creationId xmlns:a16="http://schemas.microsoft.com/office/drawing/2014/main" id="{08F090CF-7726-4A49-B5A9-F195BCB368E9}"/>
              </a:ext>
            </a:extLst>
          </p:cNvPr>
          <p:cNvSpPr txBox="1"/>
          <p:nvPr/>
        </p:nvSpPr>
        <p:spPr>
          <a:xfrm>
            <a:off x="711200" y="1440193"/>
            <a:ext cx="9458036" cy="3970318"/>
          </a:xfrm>
          <a:prstGeom prst="rect">
            <a:avLst/>
          </a:prstGeom>
          <a:noFill/>
        </p:spPr>
        <p:txBody>
          <a:bodyPr wrap="square" rtlCol="0">
            <a:spAutoFit/>
          </a:bodyPr>
          <a:lstStyle/>
          <a:p>
            <a:pPr algn="ctr"/>
            <a:r>
              <a:rPr lang="nl-NL" dirty="0">
                <a:solidFill>
                  <a:srgbClr val="042A48"/>
                </a:solidFill>
              </a:rPr>
              <a:t>Het liefst op de dag van presentatie, of op korte termijn indien de patiënt in de mogelijkheid is hiervoor terug te komen. </a:t>
            </a:r>
          </a:p>
          <a:p>
            <a:endParaRPr lang="nl-NL" dirty="0">
              <a:solidFill>
                <a:srgbClr val="042A48"/>
              </a:solidFill>
            </a:endParaRPr>
          </a:p>
          <a:p>
            <a:endParaRPr lang="nl-NL" dirty="0">
              <a:solidFill>
                <a:srgbClr val="042A48"/>
              </a:solidFill>
            </a:endParaRPr>
          </a:p>
          <a:p>
            <a:endParaRPr lang="nl-NL" dirty="0">
              <a:solidFill>
                <a:srgbClr val="042A48"/>
              </a:solidFill>
            </a:endParaRPr>
          </a:p>
          <a:p>
            <a:endParaRPr lang="nl-NL" dirty="0">
              <a:solidFill>
                <a:srgbClr val="042A48"/>
              </a:solidFill>
            </a:endParaRPr>
          </a:p>
          <a:p>
            <a:endParaRPr lang="nl-NL" dirty="0">
              <a:solidFill>
                <a:srgbClr val="042A48"/>
              </a:solidFill>
            </a:endParaRPr>
          </a:p>
          <a:p>
            <a:endParaRPr lang="nl-NL" dirty="0">
              <a:solidFill>
                <a:srgbClr val="042A48"/>
              </a:solidFill>
            </a:endParaRPr>
          </a:p>
          <a:p>
            <a:endParaRPr lang="nl-NL" dirty="0">
              <a:solidFill>
                <a:srgbClr val="042A48"/>
              </a:solidFill>
            </a:endParaRPr>
          </a:p>
          <a:p>
            <a:endParaRPr lang="nl-NL" dirty="0">
              <a:solidFill>
                <a:srgbClr val="042A48"/>
              </a:solidFill>
            </a:endParaRPr>
          </a:p>
          <a:p>
            <a:endParaRPr lang="nl-NL" dirty="0">
              <a:solidFill>
                <a:srgbClr val="042A48"/>
              </a:solidFill>
            </a:endParaRPr>
          </a:p>
          <a:p>
            <a:r>
              <a:rPr lang="nl-NL" dirty="0">
                <a:solidFill>
                  <a:srgbClr val="042A48"/>
                </a:solidFill>
              </a:rPr>
              <a:t>ORDER: Geblindeerde echo voor behandelaar en patiënt in het kader van MUSCAT studie. Verslag niet in EPD noteren. Template voor verslag is te downloaden op de website </a:t>
            </a:r>
          </a:p>
          <a:p>
            <a:r>
              <a:rPr lang="nl-NL" dirty="0">
                <a:solidFill>
                  <a:srgbClr val="042A48"/>
                </a:solidFill>
              </a:rPr>
              <a:t>www.muscatstudie.nl of kan gemaild worden.</a:t>
            </a:r>
            <a:endParaRPr lang="nl-NL" dirty="0"/>
          </a:p>
        </p:txBody>
      </p:sp>
      <p:sp>
        <p:nvSpPr>
          <p:cNvPr id="5" name="Rechthoek: afgeronde hoeken 4">
            <a:extLst>
              <a:ext uri="{FF2B5EF4-FFF2-40B4-BE49-F238E27FC236}">
                <a16:creationId xmlns:a16="http://schemas.microsoft.com/office/drawing/2014/main" id="{D15D2C06-D04A-4292-83D7-65EB2C311BAB}"/>
              </a:ext>
            </a:extLst>
          </p:cNvPr>
          <p:cNvSpPr/>
          <p:nvPr/>
        </p:nvSpPr>
        <p:spPr>
          <a:xfrm>
            <a:off x="2102689" y="2095861"/>
            <a:ext cx="1958109" cy="877454"/>
          </a:xfrm>
          <a:prstGeom prst="roundRect">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Gipsbehandeling</a:t>
            </a:r>
          </a:p>
        </p:txBody>
      </p:sp>
      <p:sp>
        <p:nvSpPr>
          <p:cNvPr id="34" name="Rechthoek: afgeronde hoeken 33">
            <a:extLst>
              <a:ext uri="{FF2B5EF4-FFF2-40B4-BE49-F238E27FC236}">
                <a16:creationId xmlns:a16="http://schemas.microsoft.com/office/drawing/2014/main" id="{2C14EF8F-8FA7-4133-8171-1A60A2B14427}"/>
              </a:ext>
            </a:extLst>
          </p:cNvPr>
          <p:cNvSpPr/>
          <p:nvPr/>
        </p:nvSpPr>
        <p:spPr>
          <a:xfrm>
            <a:off x="6466754" y="2102018"/>
            <a:ext cx="1958109" cy="877454"/>
          </a:xfrm>
          <a:prstGeom prst="roundRect">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Operatieve behandeling</a:t>
            </a:r>
          </a:p>
        </p:txBody>
      </p:sp>
      <p:sp>
        <p:nvSpPr>
          <p:cNvPr id="35" name="Rechthoek: afgeronde hoeken 34">
            <a:extLst>
              <a:ext uri="{FF2B5EF4-FFF2-40B4-BE49-F238E27FC236}">
                <a16:creationId xmlns:a16="http://schemas.microsoft.com/office/drawing/2014/main" id="{21596032-FE69-49EF-82ED-E5F4D9FF2FC0}"/>
              </a:ext>
            </a:extLst>
          </p:cNvPr>
          <p:cNvSpPr/>
          <p:nvPr/>
        </p:nvSpPr>
        <p:spPr>
          <a:xfrm>
            <a:off x="2102688" y="3333298"/>
            <a:ext cx="1958109" cy="877454"/>
          </a:xfrm>
          <a:prstGeom prst="roundRect">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Uiterlijk tijdens herbeoordeling op 2 weken </a:t>
            </a:r>
          </a:p>
        </p:txBody>
      </p:sp>
      <p:sp>
        <p:nvSpPr>
          <p:cNvPr id="36" name="Rechthoek: afgeronde hoeken 35">
            <a:extLst>
              <a:ext uri="{FF2B5EF4-FFF2-40B4-BE49-F238E27FC236}">
                <a16:creationId xmlns:a16="http://schemas.microsoft.com/office/drawing/2014/main" id="{74C74B9A-AD03-4364-9710-78F2CD76C3DD}"/>
              </a:ext>
            </a:extLst>
          </p:cNvPr>
          <p:cNvSpPr/>
          <p:nvPr/>
        </p:nvSpPr>
        <p:spPr>
          <a:xfrm>
            <a:off x="6466753" y="3329052"/>
            <a:ext cx="1958109" cy="877454"/>
          </a:xfrm>
          <a:prstGeom prst="roundRect">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Uiterlijk de dag van de operatie</a:t>
            </a:r>
          </a:p>
        </p:txBody>
      </p:sp>
      <p:sp>
        <p:nvSpPr>
          <p:cNvPr id="8" name="Pijl: omlaag 7">
            <a:extLst>
              <a:ext uri="{FF2B5EF4-FFF2-40B4-BE49-F238E27FC236}">
                <a16:creationId xmlns:a16="http://schemas.microsoft.com/office/drawing/2014/main" id="{48EEA4F4-81D1-4FD0-8A85-72475E84E96E}"/>
              </a:ext>
            </a:extLst>
          </p:cNvPr>
          <p:cNvSpPr/>
          <p:nvPr/>
        </p:nvSpPr>
        <p:spPr>
          <a:xfrm>
            <a:off x="2933960" y="2973315"/>
            <a:ext cx="295564" cy="355737"/>
          </a:xfrm>
          <a:prstGeom prst="downArrow">
            <a:avLst/>
          </a:prstGeom>
          <a:solidFill>
            <a:srgbClr val="466F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Pijl: omlaag 36">
            <a:extLst>
              <a:ext uri="{FF2B5EF4-FFF2-40B4-BE49-F238E27FC236}">
                <a16:creationId xmlns:a16="http://schemas.microsoft.com/office/drawing/2014/main" id="{C13BF1AB-B131-41CC-9BBB-40E9EEBD2933}"/>
              </a:ext>
            </a:extLst>
          </p:cNvPr>
          <p:cNvSpPr/>
          <p:nvPr/>
        </p:nvSpPr>
        <p:spPr>
          <a:xfrm>
            <a:off x="7298026" y="2977276"/>
            <a:ext cx="295564" cy="355737"/>
          </a:xfrm>
          <a:prstGeom prst="downArrow">
            <a:avLst/>
          </a:prstGeom>
          <a:solidFill>
            <a:srgbClr val="466F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1157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pic>
        <p:nvPicPr>
          <p:cNvPr id="7" name="Afbeelding 6">
            <a:extLst>
              <a:ext uri="{FF2B5EF4-FFF2-40B4-BE49-F238E27FC236}">
                <a16:creationId xmlns:a16="http://schemas.microsoft.com/office/drawing/2014/main" id="{9975C5E3-55DB-4575-9A00-44AD1FF6F05C}"/>
              </a:ext>
            </a:extLst>
          </p:cNvPr>
          <p:cNvPicPr>
            <a:picLocks noChangeAspect="1"/>
          </p:cNvPicPr>
          <p:nvPr/>
        </p:nvPicPr>
        <p:blipFill rotWithShape="1">
          <a:blip r:embed="rId21"/>
          <a:srcRect t="8737" r="50682" b="4728"/>
          <a:stretch/>
        </p:blipFill>
        <p:spPr>
          <a:xfrm>
            <a:off x="127000" y="81022"/>
            <a:ext cx="10562373" cy="5791601"/>
          </a:xfrm>
          <a:prstGeom prst="rect">
            <a:avLst/>
          </a:prstGeom>
        </p:spPr>
      </p:pic>
      <p:sp>
        <p:nvSpPr>
          <p:cNvPr id="34" name="Rechthoek 33">
            <a:extLst>
              <a:ext uri="{FF2B5EF4-FFF2-40B4-BE49-F238E27FC236}">
                <a16:creationId xmlns:a16="http://schemas.microsoft.com/office/drawing/2014/main" id="{8F888A63-1E13-48DC-8404-D6913ABDC7CF}"/>
              </a:ext>
            </a:extLst>
          </p:cNvPr>
          <p:cNvSpPr/>
          <p:nvPr/>
        </p:nvSpPr>
        <p:spPr>
          <a:xfrm>
            <a:off x="2133491" y="619676"/>
            <a:ext cx="6890436" cy="454948"/>
          </a:xfrm>
          <a:prstGeom prst="rect">
            <a:avLst/>
          </a:prstGeom>
          <a:noFill/>
          <a:ln w="38100">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rechts 4">
            <a:extLst>
              <a:ext uri="{FF2B5EF4-FFF2-40B4-BE49-F238E27FC236}">
                <a16:creationId xmlns:a16="http://schemas.microsoft.com/office/drawing/2014/main" id="{C9FD602C-F49F-4D25-BAC8-31091953733E}"/>
              </a:ext>
            </a:extLst>
          </p:cNvPr>
          <p:cNvSpPr/>
          <p:nvPr/>
        </p:nvSpPr>
        <p:spPr>
          <a:xfrm rot="16200000">
            <a:off x="4115985" y="1170040"/>
            <a:ext cx="655782" cy="540305"/>
          </a:xfrm>
          <a:prstGeom prst="rightArrow">
            <a:avLst/>
          </a:prstGeom>
          <a:solidFill>
            <a:srgbClr val="ED7040"/>
          </a:solidFill>
          <a:ln>
            <a:solidFill>
              <a:srgbClr val="04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8084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pic>
        <p:nvPicPr>
          <p:cNvPr id="2" name="Afbeelding 1">
            <a:extLst>
              <a:ext uri="{FF2B5EF4-FFF2-40B4-BE49-F238E27FC236}">
                <a16:creationId xmlns:a16="http://schemas.microsoft.com/office/drawing/2014/main" id="{C93337CC-C854-406C-B9AC-1DB2D7036384}"/>
              </a:ext>
            </a:extLst>
          </p:cNvPr>
          <p:cNvPicPr>
            <a:picLocks noChangeAspect="1"/>
          </p:cNvPicPr>
          <p:nvPr/>
        </p:nvPicPr>
        <p:blipFill rotWithShape="1">
          <a:blip r:embed="rId21"/>
          <a:srcRect t="8781" r="51061" b="6257"/>
          <a:stretch/>
        </p:blipFill>
        <p:spPr>
          <a:xfrm>
            <a:off x="-1" y="81024"/>
            <a:ext cx="10371879" cy="5627050"/>
          </a:xfrm>
          <a:prstGeom prst="rect">
            <a:avLst/>
          </a:prstGeom>
        </p:spPr>
      </p:pic>
      <p:sp>
        <p:nvSpPr>
          <p:cNvPr id="5" name="Pijl: rechts 4">
            <a:extLst>
              <a:ext uri="{FF2B5EF4-FFF2-40B4-BE49-F238E27FC236}">
                <a16:creationId xmlns:a16="http://schemas.microsoft.com/office/drawing/2014/main" id="{C9FD602C-F49F-4D25-BAC8-31091953733E}"/>
              </a:ext>
            </a:extLst>
          </p:cNvPr>
          <p:cNvSpPr/>
          <p:nvPr/>
        </p:nvSpPr>
        <p:spPr>
          <a:xfrm rot="16200000">
            <a:off x="5289470" y="580469"/>
            <a:ext cx="655782" cy="540305"/>
          </a:xfrm>
          <a:prstGeom prst="rightArrow">
            <a:avLst/>
          </a:prstGeom>
          <a:solidFill>
            <a:srgbClr val="ED7040"/>
          </a:solidFill>
          <a:ln>
            <a:solidFill>
              <a:srgbClr val="04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8F888A63-1E13-48DC-8404-D6913ABDC7CF}"/>
              </a:ext>
            </a:extLst>
          </p:cNvPr>
          <p:cNvSpPr/>
          <p:nvPr/>
        </p:nvSpPr>
        <p:spPr>
          <a:xfrm>
            <a:off x="5305853" y="108896"/>
            <a:ext cx="623017" cy="385606"/>
          </a:xfrm>
          <a:prstGeom prst="rect">
            <a:avLst/>
          </a:prstGeom>
          <a:noFill/>
          <a:ln w="38100">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Picture 2" descr="zoeken tutorials Aan website ontwerp vector illustratie 23800202  Vectorkunst bij Vecteezy">
            <a:extLst>
              <a:ext uri="{FF2B5EF4-FFF2-40B4-BE49-F238E27FC236}">
                <a16:creationId xmlns:a16="http://schemas.microsoft.com/office/drawing/2014/main" id="{A31974AB-50B3-439D-8CB1-5D3BBA235298}"/>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39012" b="35513"/>
          <a:stretch/>
        </p:blipFill>
        <p:spPr bwMode="auto">
          <a:xfrm>
            <a:off x="5757927" y="5684313"/>
            <a:ext cx="4543335" cy="1157426"/>
          </a:xfrm>
          <a:prstGeom prst="rect">
            <a:avLst/>
          </a:prstGeom>
          <a:noFill/>
          <a:extLst>
            <a:ext uri="{909E8E84-426E-40DD-AFC4-6F175D3DCCD1}">
              <a14:hiddenFill xmlns:a14="http://schemas.microsoft.com/office/drawing/2010/main">
                <a:solidFill>
                  <a:srgbClr val="FFFFFF"/>
                </a:solidFill>
              </a14:hiddenFill>
            </a:ext>
          </a:extLst>
        </p:spPr>
      </p:pic>
      <p:sp>
        <p:nvSpPr>
          <p:cNvPr id="35" name="Rechthoek 34">
            <a:extLst>
              <a:ext uri="{FF2B5EF4-FFF2-40B4-BE49-F238E27FC236}">
                <a16:creationId xmlns:a16="http://schemas.microsoft.com/office/drawing/2014/main" id="{5F72E046-0466-44C3-9A0C-104110E7030E}"/>
              </a:ext>
            </a:extLst>
          </p:cNvPr>
          <p:cNvSpPr/>
          <p:nvPr/>
        </p:nvSpPr>
        <p:spPr>
          <a:xfrm>
            <a:off x="6534042" y="6000947"/>
            <a:ext cx="1271588" cy="350636"/>
          </a:xfrm>
          <a:prstGeom prst="rect">
            <a:avLst/>
          </a:prstGeom>
          <a:solidFill>
            <a:srgbClr val="F4F4F4"/>
          </a:solidFill>
          <a:ln>
            <a:solidFill>
              <a:srgbClr val="F4F4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a:extLst>
              <a:ext uri="{FF2B5EF4-FFF2-40B4-BE49-F238E27FC236}">
                <a16:creationId xmlns:a16="http://schemas.microsoft.com/office/drawing/2014/main" id="{5AB8BF27-7E9F-4345-BCFF-E55BE371749F}"/>
              </a:ext>
            </a:extLst>
          </p:cNvPr>
          <p:cNvSpPr txBox="1"/>
          <p:nvPr/>
        </p:nvSpPr>
        <p:spPr>
          <a:xfrm>
            <a:off x="6359378" y="5932455"/>
            <a:ext cx="2346699" cy="369332"/>
          </a:xfrm>
          <a:prstGeom prst="rect">
            <a:avLst/>
          </a:prstGeom>
          <a:noFill/>
        </p:spPr>
        <p:txBody>
          <a:bodyPr wrap="square">
            <a:spAutoFit/>
          </a:bodyPr>
          <a:lstStyle/>
          <a:p>
            <a:r>
              <a:rPr lang="nl-NL" b="1" dirty="0">
                <a:solidFill>
                  <a:srgbClr val="16304D"/>
                </a:solidFill>
                <a:latin typeface="Calibri" panose="020F0502020204030204" pitchFamily="34" charset="0"/>
                <a:ea typeface="Calibri" panose="020F0502020204030204" pitchFamily="34" charset="0"/>
                <a:cs typeface="Times New Roman" panose="02020603050405020304" pitchFamily="18" charset="0"/>
                <a:hlinkClick r:id="rId23"/>
              </a:rPr>
              <a:t>www.muscatstudie.nl</a:t>
            </a:r>
            <a:r>
              <a:rPr lang="nl-NL"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 </a:t>
            </a:r>
            <a:endParaRPr lang="nl-NL"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0117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5" name="Tekstvak 4">
            <a:extLst>
              <a:ext uri="{FF2B5EF4-FFF2-40B4-BE49-F238E27FC236}">
                <a16:creationId xmlns:a16="http://schemas.microsoft.com/office/drawing/2014/main" id="{D67B34AD-9559-DBB1-D5F4-0663BE03E7CB}"/>
              </a:ext>
            </a:extLst>
          </p:cNvPr>
          <p:cNvSpPr txBox="1"/>
          <p:nvPr/>
        </p:nvSpPr>
        <p:spPr>
          <a:xfrm>
            <a:off x="281825" y="251038"/>
            <a:ext cx="10118147" cy="707886"/>
          </a:xfrm>
          <a:prstGeom prst="rect">
            <a:avLst/>
          </a:prstGeom>
          <a:noFill/>
        </p:spPr>
        <p:txBody>
          <a:bodyPr wrap="square">
            <a:spAutoFit/>
          </a:bodyPr>
          <a:lstStyle/>
          <a:p>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Stroomschema (flowchart)</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1026" name="Picture 2" descr="https://muscatstudie.nl/wp-content/uploads/2023/07/Stroomschema-inclusie-en-follow-up.png">
            <a:extLst>
              <a:ext uri="{FF2B5EF4-FFF2-40B4-BE49-F238E27FC236}">
                <a16:creationId xmlns:a16="http://schemas.microsoft.com/office/drawing/2014/main" id="{5E318799-63CB-47A5-8786-A297DE995A2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908" y="894476"/>
            <a:ext cx="10817930" cy="4653964"/>
          </a:xfrm>
          <a:prstGeom prst="rect">
            <a:avLst/>
          </a:prstGeom>
          <a:noFill/>
          <a:extLst>
            <a:ext uri="{909E8E84-426E-40DD-AFC4-6F175D3DCCD1}">
              <a14:hiddenFill xmlns:a14="http://schemas.microsoft.com/office/drawing/2010/main">
                <a:solidFill>
                  <a:srgbClr val="FFFFFF"/>
                </a:solidFill>
              </a14:hiddenFill>
            </a:ext>
          </a:extLst>
        </p:spPr>
      </p:pic>
      <p:sp>
        <p:nvSpPr>
          <p:cNvPr id="32" name="Tekstvak 31">
            <a:extLst>
              <a:ext uri="{FF2B5EF4-FFF2-40B4-BE49-F238E27FC236}">
                <a16:creationId xmlns:a16="http://schemas.microsoft.com/office/drawing/2014/main" id="{6F39B31B-A419-401C-BC02-FB8C3A7E4D3E}"/>
              </a:ext>
            </a:extLst>
          </p:cNvPr>
          <p:cNvSpPr txBox="1"/>
          <p:nvPr/>
        </p:nvSpPr>
        <p:spPr>
          <a:xfrm>
            <a:off x="6753432" y="5363488"/>
            <a:ext cx="1535908" cy="1200329"/>
          </a:xfrm>
          <a:prstGeom prst="rect">
            <a:avLst/>
          </a:prstGeom>
          <a:noFill/>
        </p:spPr>
        <p:txBody>
          <a:bodyPr wrap="square" rtlCol="0">
            <a:spAutoFit/>
          </a:bodyPr>
          <a:lstStyle/>
          <a:p>
            <a:r>
              <a:rPr lang="nl-NL" sz="900" dirty="0">
                <a:solidFill>
                  <a:srgbClr val="042A48"/>
                </a:solidFill>
              </a:rPr>
              <a:t>Functieonderzoek:</a:t>
            </a:r>
          </a:p>
          <a:p>
            <a:r>
              <a:rPr lang="nl-NL" sz="900" dirty="0">
                <a:solidFill>
                  <a:srgbClr val="042A48"/>
                </a:solidFill>
              </a:rPr>
              <a:t>- Flexie en extensie IP en MCP </a:t>
            </a:r>
          </a:p>
          <a:p>
            <a:r>
              <a:rPr lang="nl-NL" sz="900" dirty="0">
                <a:solidFill>
                  <a:srgbClr val="042A48"/>
                </a:solidFill>
              </a:rPr>
              <a:t>- Abductie CMC</a:t>
            </a:r>
          </a:p>
          <a:p>
            <a:r>
              <a:rPr lang="nl-NL" sz="900" dirty="0">
                <a:solidFill>
                  <a:srgbClr val="042A48"/>
                </a:solidFill>
              </a:rPr>
              <a:t>- </a:t>
            </a:r>
            <a:r>
              <a:rPr lang="nl-NL" sz="900" dirty="0" err="1">
                <a:solidFill>
                  <a:srgbClr val="042A48"/>
                </a:solidFill>
              </a:rPr>
              <a:t>Kapandji</a:t>
            </a:r>
            <a:r>
              <a:rPr lang="nl-NL" sz="900" dirty="0">
                <a:solidFill>
                  <a:srgbClr val="042A48"/>
                </a:solidFill>
              </a:rPr>
              <a:t> score</a:t>
            </a:r>
          </a:p>
          <a:p>
            <a:endParaRPr lang="nl-NL" sz="900" dirty="0">
              <a:solidFill>
                <a:srgbClr val="042A48"/>
              </a:solidFill>
            </a:endParaRPr>
          </a:p>
          <a:p>
            <a:r>
              <a:rPr lang="nl-NL" sz="900" dirty="0">
                <a:solidFill>
                  <a:srgbClr val="042A48"/>
                </a:solidFill>
              </a:rPr>
              <a:t>Zowel de </a:t>
            </a:r>
            <a:r>
              <a:rPr lang="nl-NL" sz="900" u="sng" dirty="0">
                <a:solidFill>
                  <a:srgbClr val="042A48"/>
                </a:solidFill>
              </a:rPr>
              <a:t>aangedane</a:t>
            </a:r>
            <a:r>
              <a:rPr lang="nl-NL" sz="900" dirty="0">
                <a:solidFill>
                  <a:srgbClr val="042A48"/>
                </a:solidFill>
              </a:rPr>
              <a:t> als de </a:t>
            </a:r>
            <a:r>
              <a:rPr lang="nl-NL" sz="900" u="sng" dirty="0">
                <a:solidFill>
                  <a:srgbClr val="042A48"/>
                </a:solidFill>
              </a:rPr>
              <a:t>niet aangedane</a:t>
            </a:r>
            <a:r>
              <a:rPr lang="nl-NL" sz="900" dirty="0">
                <a:solidFill>
                  <a:srgbClr val="042A48"/>
                </a:solidFill>
              </a:rPr>
              <a:t> hand.</a:t>
            </a:r>
          </a:p>
        </p:txBody>
      </p:sp>
      <p:sp>
        <p:nvSpPr>
          <p:cNvPr id="34" name="Rechthoek: afgeronde hoeken 33">
            <a:extLst>
              <a:ext uri="{FF2B5EF4-FFF2-40B4-BE49-F238E27FC236}">
                <a16:creationId xmlns:a16="http://schemas.microsoft.com/office/drawing/2014/main" id="{B93A9CE2-43C7-4C7D-A0ED-59C1952CE617}"/>
              </a:ext>
            </a:extLst>
          </p:cNvPr>
          <p:cNvSpPr/>
          <p:nvPr/>
        </p:nvSpPr>
        <p:spPr>
          <a:xfrm>
            <a:off x="6769927" y="5363488"/>
            <a:ext cx="1535908" cy="1200329"/>
          </a:xfrm>
          <a:prstGeom prst="roundRect">
            <a:avLst>
              <a:gd name="adj" fmla="val 3710"/>
            </a:avLst>
          </a:prstGeom>
          <a:noFill/>
          <a:ln w="28575">
            <a:solidFill>
              <a:srgbClr val="4A6B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afgeronde hoeken 34">
            <a:extLst>
              <a:ext uri="{FF2B5EF4-FFF2-40B4-BE49-F238E27FC236}">
                <a16:creationId xmlns:a16="http://schemas.microsoft.com/office/drawing/2014/main" id="{7646B199-EC14-49AA-A094-B67A8D33812D}"/>
              </a:ext>
            </a:extLst>
          </p:cNvPr>
          <p:cNvSpPr/>
          <p:nvPr/>
        </p:nvSpPr>
        <p:spPr>
          <a:xfrm>
            <a:off x="9092235" y="5336603"/>
            <a:ext cx="1539210" cy="1494512"/>
          </a:xfrm>
          <a:prstGeom prst="roundRect">
            <a:avLst>
              <a:gd name="adj" fmla="val 2852"/>
            </a:avLst>
          </a:prstGeom>
          <a:noFill/>
          <a:ln w="28575">
            <a:solidFill>
              <a:srgbClr val="4A6B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CBBD9D2E-FD94-4045-84CC-08B91BDCA157}"/>
              </a:ext>
            </a:extLst>
          </p:cNvPr>
          <p:cNvSpPr txBox="1"/>
          <p:nvPr/>
        </p:nvSpPr>
        <p:spPr>
          <a:xfrm>
            <a:off x="9078539" y="5317465"/>
            <a:ext cx="1535907" cy="1477328"/>
          </a:xfrm>
          <a:prstGeom prst="rect">
            <a:avLst/>
          </a:prstGeom>
          <a:noFill/>
        </p:spPr>
        <p:txBody>
          <a:bodyPr wrap="square" rtlCol="0">
            <a:spAutoFit/>
          </a:bodyPr>
          <a:lstStyle/>
          <a:p>
            <a:r>
              <a:rPr lang="nl-NL" sz="900" dirty="0">
                <a:solidFill>
                  <a:srgbClr val="042A48"/>
                </a:solidFill>
              </a:rPr>
              <a:t>Functieonderzoek:</a:t>
            </a:r>
          </a:p>
          <a:p>
            <a:r>
              <a:rPr lang="nl-NL" sz="900" dirty="0">
                <a:solidFill>
                  <a:srgbClr val="042A48"/>
                </a:solidFill>
              </a:rPr>
              <a:t>- Flexie en extensie IP en MCP </a:t>
            </a:r>
          </a:p>
          <a:p>
            <a:r>
              <a:rPr lang="nl-NL" sz="900" dirty="0">
                <a:solidFill>
                  <a:srgbClr val="042A48"/>
                </a:solidFill>
              </a:rPr>
              <a:t>- Abductie CMC</a:t>
            </a:r>
          </a:p>
          <a:p>
            <a:r>
              <a:rPr lang="nl-NL" sz="900" dirty="0">
                <a:solidFill>
                  <a:srgbClr val="042A48"/>
                </a:solidFill>
              </a:rPr>
              <a:t>- </a:t>
            </a:r>
            <a:r>
              <a:rPr lang="nl-NL" sz="900" dirty="0" err="1">
                <a:solidFill>
                  <a:srgbClr val="042A48"/>
                </a:solidFill>
              </a:rPr>
              <a:t>Kapandji</a:t>
            </a:r>
            <a:r>
              <a:rPr lang="nl-NL" sz="900" dirty="0">
                <a:solidFill>
                  <a:srgbClr val="042A48"/>
                </a:solidFill>
              </a:rPr>
              <a:t> score</a:t>
            </a:r>
          </a:p>
          <a:p>
            <a:r>
              <a:rPr lang="nl-NL" sz="900" dirty="0">
                <a:solidFill>
                  <a:srgbClr val="042A48"/>
                </a:solidFill>
              </a:rPr>
              <a:t>- Grip </a:t>
            </a:r>
            <a:r>
              <a:rPr lang="nl-NL" sz="900" dirty="0" err="1">
                <a:solidFill>
                  <a:srgbClr val="042A48"/>
                </a:solidFill>
              </a:rPr>
              <a:t>strength</a:t>
            </a:r>
            <a:r>
              <a:rPr lang="nl-NL" sz="900" dirty="0">
                <a:solidFill>
                  <a:srgbClr val="042A48"/>
                </a:solidFill>
              </a:rPr>
              <a:t>, </a:t>
            </a:r>
            <a:r>
              <a:rPr lang="nl-NL" sz="900" dirty="0" err="1">
                <a:solidFill>
                  <a:srgbClr val="042A48"/>
                </a:solidFill>
              </a:rPr>
              <a:t>key</a:t>
            </a:r>
            <a:r>
              <a:rPr lang="nl-NL" sz="900" dirty="0">
                <a:solidFill>
                  <a:srgbClr val="042A48"/>
                </a:solidFill>
              </a:rPr>
              <a:t> </a:t>
            </a:r>
            <a:r>
              <a:rPr lang="nl-NL" sz="900" dirty="0" err="1">
                <a:solidFill>
                  <a:srgbClr val="042A48"/>
                </a:solidFill>
              </a:rPr>
              <a:t>pinch</a:t>
            </a:r>
            <a:r>
              <a:rPr lang="nl-NL" sz="900" dirty="0">
                <a:solidFill>
                  <a:srgbClr val="042A48"/>
                </a:solidFill>
              </a:rPr>
              <a:t>, tip </a:t>
            </a:r>
            <a:r>
              <a:rPr lang="nl-NL" sz="900" dirty="0" err="1">
                <a:solidFill>
                  <a:srgbClr val="042A48"/>
                </a:solidFill>
              </a:rPr>
              <a:t>pinch</a:t>
            </a:r>
            <a:endParaRPr lang="nl-NL" sz="900" dirty="0">
              <a:solidFill>
                <a:srgbClr val="042A48"/>
              </a:solidFill>
            </a:endParaRPr>
          </a:p>
          <a:p>
            <a:endParaRPr lang="nl-NL" sz="900" dirty="0">
              <a:solidFill>
                <a:srgbClr val="042A48"/>
              </a:solidFill>
            </a:endParaRPr>
          </a:p>
          <a:p>
            <a:r>
              <a:rPr lang="nl-NL" sz="900" dirty="0">
                <a:solidFill>
                  <a:srgbClr val="042A48"/>
                </a:solidFill>
              </a:rPr>
              <a:t>Op 3M zowel de </a:t>
            </a:r>
            <a:r>
              <a:rPr lang="nl-NL" sz="900" u="sng" dirty="0">
                <a:solidFill>
                  <a:srgbClr val="042A48"/>
                </a:solidFill>
              </a:rPr>
              <a:t>aangedane</a:t>
            </a:r>
            <a:r>
              <a:rPr lang="nl-NL" sz="900" dirty="0">
                <a:solidFill>
                  <a:srgbClr val="042A48"/>
                </a:solidFill>
              </a:rPr>
              <a:t> als de </a:t>
            </a:r>
            <a:r>
              <a:rPr lang="nl-NL" sz="900" u="sng" dirty="0">
                <a:solidFill>
                  <a:srgbClr val="042A48"/>
                </a:solidFill>
              </a:rPr>
              <a:t>niet aangedane</a:t>
            </a:r>
            <a:r>
              <a:rPr lang="nl-NL" sz="900" dirty="0">
                <a:solidFill>
                  <a:srgbClr val="042A48"/>
                </a:solidFill>
              </a:rPr>
              <a:t> hand</a:t>
            </a:r>
          </a:p>
        </p:txBody>
      </p:sp>
      <p:sp>
        <p:nvSpPr>
          <p:cNvPr id="37" name="Pijl: gekromd rechts 36">
            <a:extLst>
              <a:ext uri="{FF2B5EF4-FFF2-40B4-BE49-F238E27FC236}">
                <a16:creationId xmlns:a16="http://schemas.microsoft.com/office/drawing/2014/main" id="{5224857B-66DD-4DBD-85FF-77EFCB206B91}"/>
              </a:ext>
            </a:extLst>
          </p:cNvPr>
          <p:cNvSpPr/>
          <p:nvPr/>
        </p:nvSpPr>
        <p:spPr>
          <a:xfrm flipH="1">
            <a:off x="10648443" y="5084617"/>
            <a:ext cx="647629" cy="771379"/>
          </a:xfrm>
          <a:prstGeom prst="curvedRightArrow">
            <a:avLst>
              <a:gd name="adj1" fmla="val 25000"/>
              <a:gd name="adj2" fmla="val 50815"/>
              <a:gd name="adj3" fmla="val 39940"/>
            </a:avLst>
          </a:prstGeom>
          <a:solidFill>
            <a:srgbClr val="466FF6"/>
          </a:solidFill>
          <a:ln>
            <a:solidFill>
              <a:srgbClr val="466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8" name="Pijl: gekromd rechts 37">
            <a:extLst>
              <a:ext uri="{FF2B5EF4-FFF2-40B4-BE49-F238E27FC236}">
                <a16:creationId xmlns:a16="http://schemas.microsoft.com/office/drawing/2014/main" id="{0AD37087-2E38-48E5-AA86-57A6D2E6FD81}"/>
              </a:ext>
            </a:extLst>
          </p:cNvPr>
          <p:cNvSpPr/>
          <p:nvPr/>
        </p:nvSpPr>
        <p:spPr>
          <a:xfrm>
            <a:off x="6067149" y="5047389"/>
            <a:ext cx="647629" cy="771379"/>
          </a:xfrm>
          <a:prstGeom prst="curvedRightArrow">
            <a:avLst>
              <a:gd name="adj1" fmla="val 25000"/>
              <a:gd name="adj2" fmla="val 50815"/>
              <a:gd name="adj3" fmla="val 39940"/>
            </a:avLst>
          </a:prstGeom>
          <a:solidFill>
            <a:srgbClr val="466FF6"/>
          </a:solidFill>
          <a:ln>
            <a:solidFill>
              <a:srgbClr val="466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73539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32" name="Tekstvak 31">
            <a:extLst>
              <a:ext uri="{FF2B5EF4-FFF2-40B4-BE49-F238E27FC236}">
                <a16:creationId xmlns:a16="http://schemas.microsoft.com/office/drawing/2014/main" id="{4EAD77FF-1B56-49CE-B709-415FCBA75E9E}"/>
              </a:ext>
            </a:extLst>
          </p:cNvPr>
          <p:cNvSpPr txBox="1"/>
          <p:nvPr/>
        </p:nvSpPr>
        <p:spPr>
          <a:xfrm>
            <a:off x="2102689" y="311721"/>
            <a:ext cx="6322174" cy="707886"/>
          </a:xfrm>
          <a:prstGeom prst="rect">
            <a:avLst/>
          </a:prstGeom>
          <a:noFill/>
        </p:spPr>
        <p:txBody>
          <a:bodyPr wrap="square">
            <a:spAutoFit/>
          </a:bodyPr>
          <a:lstStyle/>
          <a:p>
            <a:pPr algn="ctr"/>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Smartteksten</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34" name="Afbeelding 33">
            <a:extLst>
              <a:ext uri="{FF2B5EF4-FFF2-40B4-BE49-F238E27FC236}">
                <a16:creationId xmlns:a16="http://schemas.microsoft.com/office/drawing/2014/main" id="{C7D94245-8D20-429F-9298-AD61F9CAF4B3}"/>
              </a:ext>
            </a:extLst>
          </p:cNvPr>
          <p:cNvPicPr>
            <a:picLocks noChangeAspect="1"/>
          </p:cNvPicPr>
          <p:nvPr/>
        </p:nvPicPr>
        <p:blipFill>
          <a:blip r:embed="rId21"/>
          <a:stretch>
            <a:fillRect/>
          </a:stretch>
        </p:blipFill>
        <p:spPr>
          <a:xfrm>
            <a:off x="4434195" y="1074625"/>
            <a:ext cx="6219944" cy="4824906"/>
          </a:xfrm>
          <a:prstGeom prst="rect">
            <a:avLst/>
          </a:prstGeom>
        </p:spPr>
      </p:pic>
      <p:sp>
        <p:nvSpPr>
          <p:cNvPr id="35" name="Rechthoek 34">
            <a:extLst>
              <a:ext uri="{FF2B5EF4-FFF2-40B4-BE49-F238E27FC236}">
                <a16:creationId xmlns:a16="http://schemas.microsoft.com/office/drawing/2014/main" id="{91793CC7-4DE0-4FE8-9D59-FF73F19267A8}"/>
              </a:ext>
            </a:extLst>
          </p:cNvPr>
          <p:cNvSpPr/>
          <p:nvPr/>
        </p:nvSpPr>
        <p:spPr>
          <a:xfrm>
            <a:off x="4514244" y="2805887"/>
            <a:ext cx="3029923" cy="525680"/>
          </a:xfrm>
          <a:prstGeom prst="rect">
            <a:avLst/>
          </a:prstGeom>
          <a:noFill/>
          <a:ln w="38100">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a:extLst>
              <a:ext uri="{FF2B5EF4-FFF2-40B4-BE49-F238E27FC236}">
                <a16:creationId xmlns:a16="http://schemas.microsoft.com/office/drawing/2014/main" id="{A0968E62-58AE-490C-8122-EAE54BD659A7}"/>
              </a:ext>
            </a:extLst>
          </p:cNvPr>
          <p:cNvSpPr txBox="1"/>
          <p:nvPr/>
        </p:nvSpPr>
        <p:spPr>
          <a:xfrm>
            <a:off x="0" y="1397217"/>
            <a:ext cx="4434195" cy="2862322"/>
          </a:xfrm>
          <a:prstGeom prst="rect">
            <a:avLst/>
          </a:prstGeom>
          <a:noFill/>
        </p:spPr>
        <p:txBody>
          <a:bodyPr wrap="square">
            <a:spAutoFit/>
          </a:bodyPr>
          <a:lstStyle/>
          <a:p>
            <a:pPr algn="ctr"/>
            <a:r>
              <a:rPr lang="nl-NL" dirty="0">
                <a:solidFill>
                  <a:srgbClr val="022A48"/>
                </a:solidFill>
                <a:latin typeface="Calibri" panose="020F0502020204030204" pitchFamily="34" charset="0"/>
                <a:ea typeface="Calibri" panose="020F0502020204030204" pitchFamily="34" charset="0"/>
                <a:cs typeface="Times New Roman" panose="02020603050405020304" pitchFamily="18" charset="0"/>
              </a:rPr>
              <a:t>Maak in het EPD gebruik van de Smartteksten. </a:t>
            </a:r>
          </a:p>
          <a:p>
            <a:pPr algn="ctr"/>
            <a:r>
              <a:rPr lang="nl-NL" dirty="0">
                <a:solidFill>
                  <a:srgbClr val="022A48"/>
                </a:solidFill>
                <a:latin typeface="Calibri" panose="020F0502020204030204" pitchFamily="34" charset="0"/>
                <a:ea typeface="Calibri" panose="020F0502020204030204" pitchFamily="34" charset="0"/>
                <a:cs typeface="Times New Roman" panose="02020603050405020304" pitchFamily="18" charset="0"/>
              </a:rPr>
              <a:t>Let erop dat je deze </a:t>
            </a:r>
            <a:r>
              <a:rPr lang="nl-NL" b="1" dirty="0">
                <a:solidFill>
                  <a:srgbClr val="022A48"/>
                </a:solidFill>
                <a:latin typeface="Calibri" panose="020F0502020204030204" pitchFamily="34" charset="0"/>
                <a:ea typeface="Calibri" panose="020F0502020204030204" pitchFamily="34" charset="0"/>
                <a:cs typeface="Times New Roman" panose="02020603050405020304" pitchFamily="18" charset="0"/>
              </a:rPr>
              <a:t>volledig</a:t>
            </a:r>
            <a:r>
              <a:rPr lang="nl-NL" dirty="0">
                <a:solidFill>
                  <a:srgbClr val="022A48"/>
                </a:solidFill>
                <a:latin typeface="Calibri" panose="020F0502020204030204" pitchFamily="34" charset="0"/>
                <a:ea typeface="Calibri" panose="020F0502020204030204" pitchFamily="34" charset="0"/>
                <a:cs typeface="Times New Roman" panose="02020603050405020304" pitchFamily="18" charset="0"/>
              </a:rPr>
              <a:t> in vult.</a:t>
            </a:r>
          </a:p>
          <a:p>
            <a:pPr algn="ctr"/>
            <a:endParaRPr lang="nl-NL" dirty="0">
              <a:solidFill>
                <a:srgbClr val="022A48"/>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nl-NL" dirty="0">
              <a:solidFill>
                <a:srgbClr val="022A48"/>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nl-NL" dirty="0">
              <a:solidFill>
                <a:srgbClr val="022A48"/>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nl-NL" dirty="0">
              <a:solidFill>
                <a:srgbClr val="022A48"/>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nl-NL" dirty="0">
              <a:solidFill>
                <a:srgbClr val="022A48"/>
              </a:solidFill>
              <a:latin typeface="Calibri" panose="020F0502020204030204" pitchFamily="34" charset="0"/>
              <a:ea typeface="Calibri" panose="020F0502020204030204" pitchFamily="34" charset="0"/>
              <a:cs typeface="Times New Roman" panose="02020603050405020304" pitchFamily="18" charset="0"/>
            </a:endParaRPr>
          </a:p>
          <a:p>
            <a:pPr algn="ctr"/>
            <a:r>
              <a:rPr lang="nl-NL" dirty="0">
                <a:solidFill>
                  <a:srgbClr val="022A48"/>
                </a:solidFill>
                <a:latin typeface="Calibri" panose="020F0502020204030204" pitchFamily="34" charset="0"/>
                <a:ea typeface="Calibri" panose="020F0502020204030204" pitchFamily="34" charset="0"/>
                <a:cs typeface="Times New Roman" panose="02020603050405020304" pitchFamily="18" charset="0"/>
              </a:rPr>
              <a:t>Voor ieder follow-up moment is een bijbehorende smarttekst. </a:t>
            </a:r>
            <a:endParaRPr lang="nl-NL" dirty="0"/>
          </a:p>
        </p:txBody>
      </p:sp>
      <p:sp>
        <p:nvSpPr>
          <p:cNvPr id="38" name="Tekstvak 37">
            <a:extLst>
              <a:ext uri="{FF2B5EF4-FFF2-40B4-BE49-F238E27FC236}">
                <a16:creationId xmlns:a16="http://schemas.microsoft.com/office/drawing/2014/main" id="{B9639548-5F3C-4E3D-8C1A-E42FE4C0B881}"/>
              </a:ext>
            </a:extLst>
          </p:cNvPr>
          <p:cNvSpPr txBox="1"/>
          <p:nvPr/>
        </p:nvSpPr>
        <p:spPr>
          <a:xfrm>
            <a:off x="8281198" y="6454573"/>
            <a:ext cx="2372941" cy="276999"/>
          </a:xfrm>
          <a:prstGeom prst="rect">
            <a:avLst/>
          </a:prstGeom>
          <a:noFill/>
        </p:spPr>
        <p:txBody>
          <a:bodyPr wrap="square">
            <a:spAutoFit/>
          </a:bodyPr>
          <a:lstStyle/>
          <a:p>
            <a:pPr algn="ctr"/>
            <a:r>
              <a:rPr lang="nl-NL" sz="1200" b="1" dirty="0">
                <a:solidFill>
                  <a:srgbClr val="022A48"/>
                </a:solidFill>
                <a:latin typeface="Calibri" panose="020F0502020204030204" pitchFamily="34" charset="0"/>
                <a:ea typeface="Calibri" panose="020F0502020204030204" pitchFamily="34" charset="0"/>
                <a:cs typeface="Times New Roman" panose="02020603050405020304" pitchFamily="18" charset="0"/>
              </a:rPr>
              <a:t>Link: </a:t>
            </a:r>
            <a:r>
              <a:rPr lang="nl-NL" sz="1200" dirty="0">
                <a:hlinkClick r:id="rId22"/>
              </a:rPr>
              <a:t>Voor artsen – </a:t>
            </a:r>
            <a:r>
              <a:rPr lang="nl-NL" sz="1200" dirty="0" err="1">
                <a:hlinkClick r:id="rId22"/>
              </a:rPr>
              <a:t>MuscatStudie</a:t>
            </a:r>
            <a:endParaRPr lang="nl-NL" sz="1200" dirty="0"/>
          </a:p>
        </p:txBody>
      </p:sp>
      <p:sp>
        <p:nvSpPr>
          <p:cNvPr id="39" name="Pijl: gebogen omhoog 38">
            <a:extLst>
              <a:ext uri="{FF2B5EF4-FFF2-40B4-BE49-F238E27FC236}">
                <a16:creationId xmlns:a16="http://schemas.microsoft.com/office/drawing/2014/main" id="{22E7DC90-1763-45A7-9951-3F50B06AED01}"/>
              </a:ext>
            </a:extLst>
          </p:cNvPr>
          <p:cNvSpPr/>
          <p:nvPr/>
        </p:nvSpPr>
        <p:spPr>
          <a:xfrm rot="5400000">
            <a:off x="3333967" y="2227629"/>
            <a:ext cx="804050" cy="1288875"/>
          </a:xfrm>
          <a:prstGeom prst="bentUpArrow">
            <a:avLst>
              <a:gd name="adj1" fmla="val 20461"/>
              <a:gd name="adj2" fmla="val 25000"/>
              <a:gd name="adj3" fmla="val 50000"/>
            </a:avLst>
          </a:prstGeom>
          <a:solidFill>
            <a:srgbClr val="ED7040"/>
          </a:solidFill>
          <a:ln w="12700">
            <a:solidFill>
              <a:srgbClr val="04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ED7040"/>
                </a:solidFill>
              </a:ln>
              <a:solidFill>
                <a:srgbClr val="ED7040"/>
              </a:solidFill>
            </a:endParaRPr>
          </a:p>
        </p:txBody>
      </p:sp>
    </p:spTree>
    <p:extLst>
      <p:ext uri="{BB962C8B-B14F-4D97-AF65-F5344CB8AC3E}">
        <p14:creationId xmlns:p14="http://schemas.microsoft.com/office/powerpoint/2010/main" val="287718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5" name="Tekstvak 4">
            <a:extLst>
              <a:ext uri="{FF2B5EF4-FFF2-40B4-BE49-F238E27FC236}">
                <a16:creationId xmlns:a16="http://schemas.microsoft.com/office/drawing/2014/main" id="{D67B34AD-9559-DBB1-D5F4-0663BE03E7CB}"/>
              </a:ext>
            </a:extLst>
          </p:cNvPr>
          <p:cNvSpPr txBox="1"/>
          <p:nvPr/>
        </p:nvSpPr>
        <p:spPr>
          <a:xfrm>
            <a:off x="466238" y="475843"/>
            <a:ext cx="4235072" cy="707886"/>
          </a:xfrm>
          <a:prstGeom prst="rect">
            <a:avLst/>
          </a:prstGeom>
          <a:noFill/>
        </p:spPr>
        <p:txBody>
          <a:bodyPr wrap="square">
            <a:spAutoFit/>
          </a:bodyPr>
          <a:lstStyle/>
          <a:p>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Checklist inclusie</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8" name="Tekstvak 7">
            <a:extLst>
              <a:ext uri="{FF2B5EF4-FFF2-40B4-BE49-F238E27FC236}">
                <a16:creationId xmlns:a16="http://schemas.microsoft.com/office/drawing/2014/main" id="{637D7128-0384-4744-864A-697D712D88E4}"/>
              </a:ext>
            </a:extLst>
          </p:cNvPr>
          <p:cNvSpPr txBox="1"/>
          <p:nvPr/>
        </p:nvSpPr>
        <p:spPr>
          <a:xfrm>
            <a:off x="1352998" y="1182030"/>
            <a:ext cx="5486400" cy="4251228"/>
          </a:xfrm>
          <a:prstGeom prst="rect">
            <a:avLst/>
          </a:prstGeom>
          <a:noFill/>
        </p:spPr>
        <p:txBody>
          <a:bodyPr wrap="square" rtlCol="0">
            <a:spAutoFit/>
          </a:bodyPr>
          <a:lstStyle/>
          <a:p>
            <a:pPr marL="342900" lvl="0" indent="-342900">
              <a:lnSpc>
                <a:spcPct val="115000"/>
              </a:lnSpc>
              <a:buFont typeface="Wingdings" panose="05000000000000000000" pitchFamily="2" charset="2"/>
              <a:buChar char=""/>
            </a:pPr>
            <a:r>
              <a:rPr lang="nl-NL" sz="1400" dirty="0">
                <a:solidFill>
                  <a:srgbClr val="042A48"/>
                </a:solidFill>
              </a:rPr>
              <a:t>Getekend informed consent</a:t>
            </a:r>
          </a:p>
          <a:p>
            <a:pPr marL="342900" lvl="0" indent="-342900">
              <a:lnSpc>
                <a:spcPct val="115000"/>
              </a:lnSpc>
              <a:buFont typeface="Wingdings" panose="05000000000000000000" pitchFamily="2" charset="2"/>
              <a:buChar char=""/>
            </a:pPr>
            <a:r>
              <a:rPr lang="nl-NL" sz="1400" dirty="0">
                <a:solidFill>
                  <a:srgbClr val="042A48"/>
                </a:solidFill>
              </a:rPr>
              <a:t>Inclusie (studienummer!) + randomisatie via </a:t>
            </a:r>
            <a:r>
              <a:rPr lang="nl-NL" sz="1400" dirty="0" err="1">
                <a:solidFill>
                  <a:srgbClr val="042A48"/>
                </a:solidFill>
              </a:rPr>
              <a:t>CastorEDC</a:t>
            </a:r>
            <a:r>
              <a:rPr lang="nl-NL" sz="1400" dirty="0">
                <a:solidFill>
                  <a:srgbClr val="042A48"/>
                </a:solidFill>
              </a:rPr>
              <a:t> </a:t>
            </a:r>
          </a:p>
          <a:p>
            <a:pPr marL="342900" lvl="0" indent="-342900">
              <a:lnSpc>
                <a:spcPct val="115000"/>
              </a:lnSpc>
              <a:buFont typeface="Wingdings" panose="05000000000000000000" pitchFamily="2" charset="2"/>
              <a:buChar char=""/>
            </a:pPr>
            <a:r>
              <a:rPr lang="nl-NL" sz="1400" dirty="0">
                <a:solidFill>
                  <a:srgbClr val="042A48"/>
                </a:solidFill>
              </a:rPr>
              <a:t>Geblindeerde echo</a:t>
            </a:r>
          </a:p>
          <a:p>
            <a:pPr marL="342900" lvl="0" indent="-342900">
              <a:lnSpc>
                <a:spcPct val="115000"/>
              </a:lnSpc>
              <a:buFont typeface="Wingdings" panose="05000000000000000000" pitchFamily="2" charset="2"/>
              <a:buChar char=""/>
            </a:pPr>
            <a:r>
              <a:rPr lang="nl-NL" sz="1400" dirty="0">
                <a:solidFill>
                  <a:srgbClr val="042A48"/>
                </a:solidFill>
              </a:rPr>
              <a:t>Follow-up afspraken</a:t>
            </a:r>
          </a:p>
          <a:p>
            <a:pPr marL="457200">
              <a:lnSpc>
                <a:spcPct val="115000"/>
              </a:lnSpc>
            </a:pPr>
            <a:r>
              <a:rPr lang="nl-NL" sz="1400" u="sng" dirty="0">
                <a:solidFill>
                  <a:srgbClr val="042A48"/>
                </a:solidFill>
              </a:rPr>
              <a:t>Loting gips:</a:t>
            </a:r>
            <a:r>
              <a:rPr lang="nl-NL" sz="1400" dirty="0">
                <a:solidFill>
                  <a:srgbClr val="042A48"/>
                </a:solidFill>
              </a:rPr>
              <a:t> 2-3 weken (HANDCHIRURG) + 4 weken na start gipsbehandeling</a:t>
            </a:r>
          </a:p>
          <a:p>
            <a:pPr marL="457200">
              <a:lnSpc>
                <a:spcPct val="115000"/>
              </a:lnSpc>
            </a:pPr>
            <a:r>
              <a:rPr lang="nl-NL" sz="1400" u="sng" dirty="0">
                <a:solidFill>
                  <a:srgbClr val="042A48"/>
                </a:solidFill>
              </a:rPr>
              <a:t>Loting operatie:</a:t>
            </a:r>
            <a:r>
              <a:rPr lang="nl-NL" sz="1400" dirty="0">
                <a:solidFill>
                  <a:srgbClr val="042A48"/>
                </a:solidFill>
              </a:rPr>
              <a:t> 4 weken na operatie</a:t>
            </a:r>
          </a:p>
          <a:p>
            <a:pPr marL="457200">
              <a:lnSpc>
                <a:spcPct val="115000"/>
              </a:lnSpc>
            </a:pPr>
            <a:endParaRPr lang="nl-NL" sz="1400" dirty="0">
              <a:solidFill>
                <a:srgbClr val="042A48"/>
              </a:solidFill>
            </a:endParaRPr>
          </a:p>
          <a:p>
            <a:pPr marL="342900" lvl="0" indent="-342900">
              <a:lnSpc>
                <a:spcPct val="115000"/>
              </a:lnSpc>
              <a:buFont typeface="Wingdings" panose="05000000000000000000" pitchFamily="2" charset="2"/>
              <a:buChar char=""/>
            </a:pPr>
            <a:r>
              <a:rPr lang="nl-NL" sz="1400" dirty="0">
                <a:solidFill>
                  <a:srgbClr val="042A48"/>
                </a:solidFill>
              </a:rPr>
              <a:t>Smarttekst .MUSCATINCLUSIE volledig ingevuld </a:t>
            </a:r>
          </a:p>
          <a:p>
            <a:pPr marL="342900" lvl="0" indent="-342900">
              <a:lnSpc>
                <a:spcPct val="115000"/>
              </a:lnSpc>
              <a:buFont typeface="Wingdings" panose="05000000000000000000" pitchFamily="2" charset="2"/>
              <a:buChar char=""/>
            </a:pPr>
            <a:r>
              <a:rPr lang="nl-NL" sz="1400" dirty="0">
                <a:solidFill>
                  <a:srgbClr val="042A48"/>
                </a:solidFill>
              </a:rPr>
              <a:t>Patiënt toevoegen aan trial in EPD </a:t>
            </a:r>
          </a:p>
          <a:p>
            <a:pPr marL="342900" lvl="0" indent="-342900">
              <a:lnSpc>
                <a:spcPct val="115000"/>
              </a:lnSpc>
              <a:buFont typeface="Wingdings" panose="05000000000000000000" pitchFamily="2" charset="2"/>
              <a:buChar char=""/>
            </a:pPr>
            <a:r>
              <a:rPr lang="nl-NL" sz="1400" dirty="0">
                <a:solidFill>
                  <a:srgbClr val="042A48"/>
                </a:solidFill>
              </a:rPr>
              <a:t>Proefpersonen identificatie en screening log</a:t>
            </a:r>
          </a:p>
          <a:p>
            <a:pPr indent="228600">
              <a:lnSpc>
                <a:spcPct val="115000"/>
              </a:lnSpc>
            </a:pPr>
            <a:r>
              <a:rPr lang="nl-NL" sz="600" dirty="0">
                <a:solidFill>
                  <a:srgbClr val="042A48"/>
                </a:solidFill>
              </a:rPr>
              <a:t> </a:t>
            </a:r>
            <a:endParaRPr lang="nl-NL" sz="1400" dirty="0">
              <a:solidFill>
                <a:srgbClr val="042A48"/>
              </a:solidFill>
            </a:endParaRPr>
          </a:p>
          <a:p>
            <a:pPr marL="342900" lvl="0" indent="-342900">
              <a:lnSpc>
                <a:spcPct val="115000"/>
              </a:lnSpc>
              <a:buFont typeface="Wingdings" panose="05000000000000000000" pitchFamily="2" charset="2"/>
              <a:buChar char=""/>
            </a:pPr>
            <a:r>
              <a:rPr lang="nl-NL" sz="1400" dirty="0">
                <a:solidFill>
                  <a:srgbClr val="042A48"/>
                </a:solidFill>
              </a:rPr>
              <a:t>Informeren coördinerend onderzoeker Veronique</a:t>
            </a:r>
          </a:p>
          <a:p>
            <a:pPr marL="457200"/>
            <a:r>
              <a:rPr lang="nl-NL" sz="1600" dirty="0">
                <a:solidFill>
                  <a:srgbClr val="042A48"/>
                </a:solidFill>
              </a:rPr>
              <a:t>Email: </a:t>
            </a:r>
            <a:r>
              <a:rPr lang="nl-NL" sz="1600" u="sng" dirty="0">
                <a:solidFill>
                  <a:srgbClr val="042A48"/>
                </a:solidFill>
                <a:hlinkClick r:id="rId21">
                  <a:extLst>
                    <a:ext uri="{A12FA001-AC4F-418D-AE19-62706E023703}">
                      <ahyp:hlinkClr xmlns:ahyp="http://schemas.microsoft.com/office/drawing/2018/hyperlinkcolor" val="tx"/>
                    </a:ext>
                  </a:extLst>
                </a:hlinkClick>
              </a:rPr>
              <a:t>vvdlucht@diakhuis.nl</a:t>
            </a:r>
            <a:r>
              <a:rPr lang="nl-NL" sz="1600" dirty="0">
                <a:solidFill>
                  <a:srgbClr val="042A48"/>
                </a:solidFill>
              </a:rPr>
              <a:t> </a:t>
            </a:r>
          </a:p>
          <a:p>
            <a:pPr marL="457200"/>
            <a:r>
              <a:rPr lang="nl-NL" sz="1600" dirty="0">
                <a:solidFill>
                  <a:srgbClr val="042A48"/>
                </a:solidFill>
              </a:rPr>
              <a:t>Tel: 0882508477    –    Mobiel: 0613484191</a:t>
            </a:r>
          </a:p>
          <a:p>
            <a:pPr indent="228600">
              <a:lnSpc>
                <a:spcPct val="115000"/>
              </a:lnSpc>
            </a:pPr>
            <a:r>
              <a:rPr lang="nl-NL" sz="600" dirty="0">
                <a:solidFill>
                  <a:srgbClr val="042A48"/>
                </a:solidFill>
              </a:rPr>
              <a:t> </a:t>
            </a:r>
            <a:endParaRPr lang="nl-NL" sz="1400" dirty="0">
              <a:solidFill>
                <a:srgbClr val="042A48"/>
              </a:solidFill>
            </a:endParaRPr>
          </a:p>
          <a:p>
            <a:pPr marL="342900" lvl="0" indent="-342900">
              <a:lnSpc>
                <a:spcPct val="115000"/>
              </a:lnSpc>
              <a:buFont typeface="Wingdings" panose="05000000000000000000" pitchFamily="2" charset="2"/>
              <a:buChar char=""/>
            </a:pPr>
            <a:r>
              <a:rPr lang="nl-NL" sz="1400" dirty="0">
                <a:solidFill>
                  <a:srgbClr val="042A48"/>
                </a:solidFill>
              </a:rPr>
              <a:t>Gegevens in </a:t>
            </a:r>
            <a:r>
              <a:rPr lang="nl-NL" sz="1400" dirty="0" err="1">
                <a:solidFill>
                  <a:srgbClr val="042A48"/>
                </a:solidFill>
              </a:rPr>
              <a:t>CastorEDC</a:t>
            </a:r>
            <a:r>
              <a:rPr lang="nl-NL" sz="1400" dirty="0">
                <a:solidFill>
                  <a:srgbClr val="042A48"/>
                </a:solidFill>
              </a:rPr>
              <a:t> en smarttekst inclusie</a:t>
            </a:r>
          </a:p>
          <a:p>
            <a:pPr marL="342900" lvl="0" indent="-342900">
              <a:lnSpc>
                <a:spcPct val="115000"/>
              </a:lnSpc>
              <a:buFont typeface="Wingdings" panose="05000000000000000000" pitchFamily="2" charset="2"/>
              <a:buChar char=""/>
            </a:pPr>
            <a:r>
              <a:rPr lang="nl-NL" sz="1400" dirty="0">
                <a:solidFill>
                  <a:srgbClr val="042A48"/>
                </a:solidFill>
              </a:rPr>
              <a:t>Vragenlijsten</a:t>
            </a:r>
          </a:p>
        </p:txBody>
      </p:sp>
    </p:spTree>
    <p:extLst>
      <p:ext uri="{BB962C8B-B14F-4D97-AF65-F5344CB8AC3E}">
        <p14:creationId xmlns:p14="http://schemas.microsoft.com/office/powerpoint/2010/main" val="2787950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19"/>
          <a:stretch>
            <a:fillRect/>
          </a:stretch>
        </p:blipFill>
        <p:spPr>
          <a:xfrm>
            <a:off x="2965637" y="5872624"/>
            <a:ext cx="2261123" cy="956475"/>
          </a:xfrm>
          <a:prstGeom prst="rect">
            <a:avLst/>
          </a:prstGeom>
        </p:spPr>
      </p:pic>
      <p:sp>
        <p:nvSpPr>
          <p:cNvPr id="2" name="Tekstvak 1">
            <a:extLst>
              <a:ext uri="{FF2B5EF4-FFF2-40B4-BE49-F238E27FC236}">
                <a16:creationId xmlns:a16="http://schemas.microsoft.com/office/drawing/2014/main" id="{F038C2A4-DBFB-A149-8A07-52BB473C274D}"/>
              </a:ext>
            </a:extLst>
          </p:cNvPr>
          <p:cNvSpPr txBox="1"/>
          <p:nvPr/>
        </p:nvSpPr>
        <p:spPr>
          <a:xfrm>
            <a:off x="309219" y="978193"/>
            <a:ext cx="5323220" cy="707886"/>
          </a:xfrm>
          <a:prstGeom prst="rect">
            <a:avLst/>
          </a:prstGeom>
          <a:noFill/>
        </p:spPr>
        <p:txBody>
          <a:bodyPr wrap="square">
            <a:spAutoFit/>
          </a:bodyPr>
          <a:lstStyle/>
          <a:p>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Website</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2" descr="UZ Leuven">
            <a:extLst>
              <a:ext uri="{FF2B5EF4-FFF2-40B4-BE49-F238E27FC236}">
                <a16:creationId xmlns:a16="http://schemas.microsoft.com/office/drawing/2014/main" id="{0831033A-5245-08B1-5E7C-DA822200EA9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Afbeelding met tekst, schermopname, persoon, ontwerp&#10;&#10;Automatisch gegenereerde beschrijving">
            <a:extLst>
              <a:ext uri="{FF2B5EF4-FFF2-40B4-BE49-F238E27FC236}">
                <a16:creationId xmlns:a16="http://schemas.microsoft.com/office/drawing/2014/main" id="{465FF68F-DAB7-9BD2-9978-BB5AB7E01008}"/>
              </a:ext>
            </a:extLst>
          </p:cNvPr>
          <p:cNvPicPr>
            <a:picLocks noChangeAspect="1"/>
          </p:cNvPicPr>
          <p:nvPr/>
        </p:nvPicPr>
        <p:blipFill>
          <a:blip r:embed="rId21"/>
          <a:stretch>
            <a:fillRect/>
          </a:stretch>
        </p:blipFill>
        <p:spPr>
          <a:xfrm>
            <a:off x="304139" y="2367547"/>
            <a:ext cx="7772400" cy="3331801"/>
          </a:xfrm>
          <a:prstGeom prst="rect">
            <a:avLst/>
          </a:prstGeom>
        </p:spPr>
      </p:pic>
      <p:pic>
        <p:nvPicPr>
          <p:cNvPr id="1026" name="Picture 2" descr="zoeken tutorials Aan website ontwerp vector illustratie 23800202  Vectorkunst bij Vecteezy">
            <a:extLst>
              <a:ext uri="{FF2B5EF4-FFF2-40B4-BE49-F238E27FC236}">
                <a16:creationId xmlns:a16="http://schemas.microsoft.com/office/drawing/2014/main" id="{BE7A908E-4522-D1A1-77A4-011C5D57FC28}"/>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39012" b="35513"/>
          <a:stretch/>
        </p:blipFill>
        <p:spPr bwMode="auto">
          <a:xfrm>
            <a:off x="2498551" y="978558"/>
            <a:ext cx="4543335" cy="1157426"/>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C8358E31-F50E-6B4F-3E47-DB4A8E2B4276}"/>
              </a:ext>
            </a:extLst>
          </p:cNvPr>
          <p:cNvSpPr/>
          <p:nvPr/>
        </p:nvSpPr>
        <p:spPr>
          <a:xfrm>
            <a:off x="3274666" y="1295192"/>
            <a:ext cx="1271588" cy="350636"/>
          </a:xfrm>
          <a:prstGeom prst="rect">
            <a:avLst/>
          </a:prstGeom>
          <a:solidFill>
            <a:srgbClr val="F4F4F4"/>
          </a:solidFill>
          <a:ln>
            <a:solidFill>
              <a:srgbClr val="F4F4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829A63FE-EF63-747A-46E7-F888CE4D8179}"/>
              </a:ext>
            </a:extLst>
          </p:cNvPr>
          <p:cNvSpPr txBox="1"/>
          <p:nvPr/>
        </p:nvSpPr>
        <p:spPr>
          <a:xfrm>
            <a:off x="3100002" y="1226700"/>
            <a:ext cx="2346699" cy="369332"/>
          </a:xfrm>
          <a:prstGeom prst="rect">
            <a:avLst/>
          </a:prstGeom>
          <a:noFill/>
        </p:spPr>
        <p:txBody>
          <a:bodyPr wrap="square">
            <a:spAutoFit/>
          </a:bodyPr>
          <a:lstStyle/>
          <a:p>
            <a:r>
              <a:rPr lang="nl-NL" b="1" dirty="0">
                <a:solidFill>
                  <a:srgbClr val="16304D"/>
                </a:solidFill>
                <a:latin typeface="Calibri" panose="020F0502020204030204" pitchFamily="34" charset="0"/>
                <a:ea typeface="Calibri" panose="020F0502020204030204" pitchFamily="34" charset="0"/>
                <a:cs typeface="Times New Roman" panose="02020603050405020304" pitchFamily="18" charset="0"/>
                <a:hlinkClick r:id="rId23"/>
              </a:rPr>
              <a:t>www.muscatstudie.nl</a:t>
            </a:r>
            <a:r>
              <a:rPr lang="nl-NL"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 </a:t>
            </a:r>
            <a:endParaRPr lang="nl-NL"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Afbeelding 12" descr="Afbeelding met tekst, software, nummer, Lettertype&#10;&#10;Automatisch gegenereerde beschrijving">
            <a:extLst>
              <a:ext uri="{FF2B5EF4-FFF2-40B4-BE49-F238E27FC236}">
                <a16:creationId xmlns:a16="http://schemas.microsoft.com/office/drawing/2014/main" id="{D61E430B-A068-E70A-7062-4301B1278048}"/>
              </a:ext>
            </a:extLst>
          </p:cNvPr>
          <p:cNvPicPr>
            <a:picLocks noChangeAspect="1"/>
          </p:cNvPicPr>
          <p:nvPr/>
        </p:nvPicPr>
        <p:blipFill>
          <a:blip r:embed="rId24"/>
          <a:stretch>
            <a:fillRect/>
          </a:stretch>
        </p:blipFill>
        <p:spPr>
          <a:xfrm>
            <a:off x="4825168" y="2367547"/>
            <a:ext cx="5813446" cy="3331801"/>
          </a:xfrm>
          <a:prstGeom prst="rect">
            <a:avLst/>
          </a:prstGeom>
        </p:spPr>
      </p:pic>
      <p:sp>
        <p:nvSpPr>
          <p:cNvPr id="5" name="Tekstvak 4">
            <a:extLst>
              <a:ext uri="{FF2B5EF4-FFF2-40B4-BE49-F238E27FC236}">
                <a16:creationId xmlns:a16="http://schemas.microsoft.com/office/drawing/2014/main" id="{64CFA646-536F-46FB-B35A-87439A38975E}"/>
              </a:ext>
            </a:extLst>
          </p:cNvPr>
          <p:cNvSpPr txBox="1"/>
          <p:nvPr/>
        </p:nvSpPr>
        <p:spPr>
          <a:xfrm>
            <a:off x="8430445" y="6305879"/>
            <a:ext cx="2208169" cy="523220"/>
          </a:xfrm>
          <a:prstGeom prst="rect">
            <a:avLst/>
          </a:prstGeom>
          <a:noFill/>
        </p:spPr>
        <p:txBody>
          <a:bodyPr wrap="none" rtlCol="0">
            <a:spAutoFit/>
          </a:bodyPr>
          <a:lstStyle/>
          <a:p>
            <a:pPr algn="ctr"/>
            <a:r>
              <a:rPr lang="nl-NL" sz="1400" b="1" dirty="0">
                <a:solidFill>
                  <a:srgbClr val="022A48"/>
                </a:solidFill>
                <a:latin typeface="Calibri" panose="020F0502020204030204" pitchFamily="34" charset="0"/>
                <a:ea typeface="Calibri" panose="020F0502020204030204" pitchFamily="34" charset="0"/>
                <a:cs typeface="Times New Roman" panose="02020603050405020304" pitchFamily="18" charset="0"/>
              </a:rPr>
              <a:t>Link:</a:t>
            </a:r>
            <a:endParaRPr lang="nl-NL" sz="1400" b="1" dirty="0">
              <a:solidFill>
                <a:srgbClr val="16304D"/>
              </a:solidFill>
              <a:latin typeface="Calibri" panose="020F0502020204030204" pitchFamily="34" charset="0"/>
              <a:ea typeface="Calibri" panose="020F0502020204030204" pitchFamily="34" charset="0"/>
              <a:cs typeface="Times New Roman" panose="02020603050405020304" pitchFamily="18" charset="0"/>
            </a:endParaRPr>
          </a:p>
          <a:p>
            <a:pPr algn="ctr"/>
            <a:r>
              <a:rPr lang="nl-NL" sz="1400" dirty="0">
                <a:hlinkClick r:id="rId25"/>
              </a:rPr>
              <a:t>Voor artsen – </a:t>
            </a:r>
            <a:r>
              <a:rPr lang="nl-NL" sz="1400" dirty="0" err="1">
                <a:hlinkClick r:id="rId25"/>
              </a:rPr>
              <a:t>MuscatStudie</a:t>
            </a:r>
            <a:endParaRPr lang="nl-NL" sz="1400" dirty="0"/>
          </a:p>
        </p:txBody>
      </p:sp>
    </p:spTree>
    <p:extLst>
      <p:ext uri="{BB962C8B-B14F-4D97-AF65-F5344CB8AC3E}">
        <p14:creationId xmlns:p14="http://schemas.microsoft.com/office/powerpoint/2010/main" val="128336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5" name="Tekstvak 4">
            <a:extLst>
              <a:ext uri="{FF2B5EF4-FFF2-40B4-BE49-F238E27FC236}">
                <a16:creationId xmlns:a16="http://schemas.microsoft.com/office/drawing/2014/main" id="{D67B34AD-9559-DBB1-D5F4-0663BE03E7CB}"/>
              </a:ext>
            </a:extLst>
          </p:cNvPr>
          <p:cNvSpPr txBox="1"/>
          <p:nvPr/>
        </p:nvSpPr>
        <p:spPr>
          <a:xfrm>
            <a:off x="3444142" y="2419317"/>
            <a:ext cx="3565236" cy="1107996"/>
          </a:xfrm>
          <a:prstGeom prst="rect">
            <a:avLst/>
          </a:prstGeom>
          <a:noFill/>
        </p:spPr>
        <p:txBody>
          <a:bodyPr wrap="square">
            <a:spAutoFit/>
          </a:bodyPr>
          <a:lstStyle/>
          <a:p>
            <a:r>
              <a:rPr lang="nl-NL" sz="66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Bedankt</a:t>
            </a:r>
            <a:r>
              <a:rPr lang="nl-NL" sz="6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31973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19"/>
          <a:stretch>
            <a:fillRect/>
          </a:stretch>
        </p:blipFill>
        <p:spPr>
          <a:xfrm>
            <a:off x="2965637" y="5872624"/>
            <a:ext cx="2261123" cy="956475"/>
          </a:xfrm>
          <a:prstGeom prst="rect">
            <a:avLst/>
          </a:prstGeom>
        </p:spPr>
      </p:pic>
      <p:sp>
        <p:nvSpPr>
          <p:cNvPr id="2" name="Tekstvak 1">
            <a:extLst>
              <a:ext uri="{FF2B5EF4-FFF2-40B4-BE49-F238E27FC236}">
                <a16:creationId xmlns:a16="http://schemas.microsoft.com/office/drawing/2014/main" id="{3C99A00A-DE30-D893-402F-5FA281330EE0}"/>
              </a:ext>
            </a:extLst>
          </p:cNvPr>
          <p:cNvSpPr txBox="1"/>
          <p:nvPr/>
        </p:nvSpPr>
        <p:spPr>
          <a:xfrm>
            <a:off x="309219" y="978193"/>
            <a:ext cx="6135826" cy="707886"/>
          </a:xfrm>
          <a:prstGeom prst="rect">
            <a:avLst/>
          </a:prstGeom>
          <a:noFill/>
        </p:spPr>
        <p:txBody>
          <a:bodyPr wrap="square">
            <a:spAutoFit/>
          </a:bodyPr>
          <a:lstStyle/>
          <a:p>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Stroomschema</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5" name="Picture 1" descr="page1image65768496">
            <a:extLst>
              <a:ext uri="{FF2B5EF4-FFF2-40B4-BE49-F238E27FC236}">
                <a16:creationId xmlns:a16="http://schemas.microsoft.com/office/drawing/2014/main" id="{39462A62-5BBD-9AF0-C526-1CB62BA45254}"/>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b="89694"/>
          <a:stretch/>
        </p:blipFill>
        <p:spPr bwMode="auto">
          <a:xfrm>
            <a:off x="128095" y="1842052"/>
            <a:ext cx="10586754" cy="509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page1image65768496">
            <a:extLst>
              <a:ext uri="{FF2B5EF4-FFF2-40B4-BE49-F238E27FC236}">
                <a16:creationId xmlns:a16="http://schemas.microsoft.com/office/drawing/2014/main" id="{A930631B-D356-4F57-CFD2-43B65D1BAFB1}"/>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62788"/>
          <a:stretch/>
        </p:blipFill>
        <p:spPr bwMode="auto">
          <a:xfrm>
            <a:off x="128086" y="2329939"/>
            <a:ext cx="10586763" cy="1839031"/>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5D817417-223F-460D-EFC6-559C044059F2}"/>
              </a:ext>
            </a:extLst>
          </p:cNvPr>
          <p:cNvPicPr>
            <a:picLocks noChangeAspect="1"/>
          </p:cNvPicPr>
          <p:nvPr/>
        </p:nvPicPr>
        <p:blipFill>
          <a:blip r:embed="rId21"/>
          <a:stretch>
            <a:fillRect/>
          </a:stretch>
        </p:blipFill>
        <p:spPr>
          <a:xfrm>
            <a:off x="6419235" y="4619206"/>
            <a:ext cx="1818880" cy="1764000"/>
          </a:xfrm>
          <a:prstGeom prst="rect">
            <a:avLst/>
          </a:prstGeom>
        </p:spPr>
      </p:pic>
      <p:pic>
        <p:nvPicPr>
          <p:cNvPr id="9" name="Picture 2" descr="The 4 Steps To Perfect Customer Survey Design | Thematic">
            <a:extLst>
              <a:ext uri="{FF2B5EF4-FFF2-40B4-BE49-F238E27FC236}">
                <a16:creationId xmlns:a16="http://schemas.microsoft.com/office/drawing/2014/main" id="{1FD22A62-3F71-FEBF-2845-5858F5BF3E1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41262" y="4366454"/>
            <a:ext cx="1947201" cy="10194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oniometer: Wat zijn de beste goniometers van 2023? - ADVIESJAGERS">
            <a:extLst>
              <a:ext uri="{FF2B5EF4-FFF2-40B4-BE49-F238E27FC236}">
                <a16:creationId xmlns:a16="http://schemas.microsoft.com/office/drawing/2014/main" id="{0116FCD4-B0B0-40AC-9D42-53E2EE5088BE}"/>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8777" b="8876"/>
          <a:stretch/>
        </p:blipFill>
        <p:spPr bwMode="auto">
          <a:xfrm>
            <a:off x="7328675" y="4303897"/>
            <a:ext cx="938326" cy="772676"/>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76061CE3-AB5F-0303-8122-77A44C1513B7}"/>
              </a:ext>
            </a:extLst>
          </p:cNvPr>
          <p:cNvSpPr/>
          <p:nvPr/>
        </p:nvSpPr>
        <p:spPr>
          <a:xfrm>
            <a:off x="6379895" y="1694245"/>
            <a:ext cx="1878547" cy="249122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hthoek 11">
            <a:extLst>
              <a:ext uri="{FF2B5EF4-FFF2-40B4-BE49-F238E27FC236}">
                <a16:creationId xmlns:a16="http://schemas.microsoft.com/office/drawing/2014/main" id="{FF0DBC72-D42C-DB7E-DBED-C1A93131F679}"/>
              </a:ext>
            </a:extLst>
          </p:cNvPr>
          <p:cNvSpPr/>
          <p:nvPr/>
        </p:nvSpPr>
        <p:spPr>
          <a:xfrm>
            <a:off x="9192323" y="1694245"/>
            <a:ext cx="1597741" cy="249122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Afbeelding 12" descr="Afbeelding met tekst, Lettertype, schermopname, nummer&#10;&#10;Automatisch gegenereerde beschrijving">
            <a:extLst>
              <a:ext uri="{FF2B5EF4-FFF2-40B4-BE49-F238E27FC236}">
                <a16:creationId xmlns:a16="http://schemas.microsoft.com/office/drawing/2014/main" id="{328326D4-462F-8DFE-A412-66EA517B3D49}"/>
              </a:ext>
            </a:extLst>
          </p:cNvPr>
          <p:cNvPicPr>
            <a:picLocks noChangeAspect="1"/>
          </p:cNvPicPr>
          <p:nvPr/>
        </p:nvPicPr>
        <p:blipFill>
          <a:blip r:embed="rId24"/>
          <a:stretch>
            <a:fillRect/>
          </a:stretch>
        </p:blipFill>
        <p:spPr>
          <a:xfrm>
            <a:off x="127000" y="3608158"/>
            <a:ext cx="1597740" cy="2097398"/>
          </a:xfrm>
          <a:prstGeom prst="rect">
            <a:avLst/>
          </a:prstGeom>
        </p:spPr>
      </p:pic>
      <p:pic>
        <p:nvPicPr>
          <p:cNvPr id="14" name="Picture 2" descr="UZ Leuven">
            <a:extLst>
              <a:ext uri="{FF2B5EF4-FFF2-40B4-BE49-F238E27FC236}">
                <a16:creationId xmlns:a16="http://schemas.microsoft.com/office/drawing/2014/main" id="{31BAE014-C032-16D4-6A20-3D7A1AE169D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46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pic>
        <p:nvPicPr>
          <p:cNvPr id="7" name="Afbeelding 6">
            <a:extLst>
              <a:ext uri="{FF2B5EF4-FFF2-40B4-BE49-F238E27FC236}">
                <a16:creationId xmlns:a16="http://schemas.microsoft.com/office/drawing/2014/main" id="{9975C5E3-55DB-4575-9A00-44AD1FF6F05C}"/>
              </a:ext>
            </a:extLst>
          </p:cNvPr>
          <p:cNvPicPr>
            <a:picLocks noChangeAspect="1"/>
          </p:cNvPicPr>
          <p:nvPr/>
        </p:nvPicPr>
        <p:blipFill rotWithShape="1">
          <a:blip r:embed="rId21"/>
          <a:srcRect t="8737" r="50682" b="4728"/>
          <a:stretch/>
        </p:blipFill>
        <p:spPr>
          <a:xfrm>
            <a:off x="127000" y="81022"/>
            <a:ext cx="10562373" cy="5791601"/>
          </a:xfrm>
          <a:prstGeom prst="rect">
            <a:avLst/>
          </a:prstGeom>
        </p:spPr>
      </p:pic>
      <p:sp>
        <p:nvSpPr>
          <p:cNvPr id="34" name="Rechthoek 33">
            <a:extLst>
              <a:ext uri="{FF2B5EF4-FFF2-40B4-BE49-F238E27FC236}">
                <a16:creationId xmlns:a16="http://schemas.microsoft.com/office/drawing/2014/main" id="{8F888A63-1E13-48DC-8404-D6913ABDC7CF}"/>
              </a:ext>
            </a:extLst>
          </p:cNvPr>
          <p:cNvSpPr/>
          <p:nvPr/>
        </p:nvSpPr>
        <p:spPr>
          <a:xfrm>
            <a:off x="1962967" y="586019"/>
            <a:ext cx="6890436" cy="454948"/>
          </a:xfrm>
          <a:prstGeom prst="rect">
            <a:avLst/>
          </a:prstGeom>
          <a:noFill/>
          <a:ln w="38100">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29EC925D-1B22-42AD-A6F8-75003567D91D}"/>
              </a:ext>
            </a:extLst>
          </p:cNvPr>
          <p:cNvPicPr>
            <a:picLocks noChangeAspect="1"/>
          </p:cNvPicPr>
          <p:nvPr/>
        </p:nvPicPr>
        <p:blipFill>
          <a:blip r:embed="rId22"/>
          <a:stretch>
            <a:fillRect/>
          </a:stretch>
        </p:blipFill>
        <p:spPr>
          <a:xfrm>
            <a:off x="2345979" y="1101835"/>
            <a:ext cx="573074" cy="676715"/>
          </a:xfrm>
          <a:prstGeom prst="rect">
            <a:avLst/>
          </a:prstGeom>
        </p:spPr>
      </p:pic>
    </p:spTree>
    <p:extLst>
      <p:ext uri="{BB962C8B-B14F-4D97-AF65-F5344CB8AC3E}">
        <p14:creationId xmlns:p14="http://schemas.microsoft.com/office/powerpoint/2010/main" val="233327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3.7037E-6 L 0.45911 -3.7037E-6 " pathEditMode="relative" rAng="0" ptsTypes="AA">
                                      <p:cBhvr>
                                        <p:cTn id="6" dur="5000" fill="hold"/>
                                        <p:tgtEl>
                                          <p:spTgt spid="2"/>
                                        </p:tgtEl>
                                        <p:attrNameLst>
                                          <p:attrName>ppt_x</p:attrName>
                                          <p:attrName>ppt_y</p:attrName>
                                        </p:attrNameLst>
                                      </p:cBhvr>
                                      <p:rCtr x="2295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pic>
        <p:nvPicPr>
          <p:cNvPr id="7" name="Afbeelding 6">
            <a:extLst>
              <a:ext uri="{FF2B5EF4-FFF2-40B4-BE49-F238E27FC236}">
                <a16:creationId xmlns:a16="http://schemas.microsoft.com/office/drawing/2014/main" id="{9975C5E3-55DB-4575-9A00-44AD1FF6F05C}"/>
              </a:ext>
            </a:extLst>
          </p:cNvPr>
          <p:cNvPicPr>
            <a:picLocks noChangeAspect="1"/>
          </p:cNvPicPr>
          <p:nvPr/>
        </p:nvPicPr>
        <p:blipFill rotWithShape="1">
          <a:blip r:embed="rId21"/>
          <a:srcRect t="8737" r="50682" b="4728"/>
          <a:stretch/>
        </p:blipFill>
        <p:spPr>
          <a:xfrm>
            <a:off x="127000" y="81022"/>
            <a:ext cx="10562373" cy="5791601"/>
          </a:xfrm>
          <a:prstGeom prst="rect">
            <a:avLst/>
          </a:prstGeom>
        </p:spPr>
      </p:pic>
      <p:sp>
        <p:nvSpPr>
          <p:cNvPr id="34" name="Rechthoek 33">
            <a:extLst>
              <a:ext uri="{FF2B5EF4-FFF2-40B4-BE49-F238E27FC236}">
                <a16:creationId xmlns:a16="http://schemas.microsoft.com/office/drawing/2014/main" id="{8F888A63-1E13-48DC-8404-D6913ABDC7CF}"/>
              </a:ext>
            </a:extLst>
          </p:cNvPr>
          <p:cNvSpPr/>
          <p:nvPr/>
        </p:nvSpPr>
        <p:spPr>
          <a:xfrm>
            <a:off x="2133491" y="619676"/>
            <a:ext cx="6890436" cy="454948"/>
          </a:xfrm>
          <a:prstGeom prst="rect">
            <a:avLst/>
          </a:prstGeom>
          <a:noFill/>
          <a:ln w="38100">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rechts 4">
            <a:extLst>
              <a:ext uri="{FF2B5EF4-FFF2-40B4-BE49-F238E27FC236}">
                <a16:creationId xmlns:a16="http://schemas.microsoft.com/office/drawing/2014/main" id="{C9FD602C-F49F-4D25-BAC8-31091953733E}"/>
              </a:ext>
            </a:extLst>
          </p:cNvPr>
          <p:cNvSpPr/>
          <p:nvPr/>
        </p:nvSpPr>
        <p:spPr>
          <a:xfrm rot="16200000">
            <a:off x="6038262" y="1170040"/>
            <a:ext cx="655782" cy="540305"/>
          </a:xfrm>
          <a:prstGeom prst="rightArrow">
            <a:avLst/>
          </a:prstGeom>
          <a:solidFill>
            <a:srgbClr val="ED7040"/>
          </a:solidFill>
          <a:ln>
            <a:solidFill>
              <a:srgbClr val="04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0036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32" name="Tekstvak 31">
            <a:extLst>
              <a:ext uri="{FF2B5EF4-FFF2-40B4-BE49-F238E27FC236}">
                <a16:creationId xmlns:a16="http://schemas.microsoft.com/office/drawing/2014/main" id="{4EAD77FF-1B56-49CE-B709-415FCBA75E9E}"/>
              </a:ext>
            </a:extLst>
          </p:cNvPr>
          <p:cNvSpPr txBox="1"/>
          <p:nvPr/>
        </p:nvSpPr>
        <p:spPr>
          <a:xfrm>
            <a:off x="667179" y="311721"/>
            <a:ext cx="9215730" cy="707886"/>
          </a:xfrm>
          <a:prstGeom prst="rect">
            <a:avLst/>
          </a:prstGeom>
          <a:noFill/>
        </p:spPr>
        <p:txBody>
          <a:bodyPr wrap="square">
            <a:spAutoFit/>
          </a:bodyPr>
          <a:lstStyle/>
          <a:p>
            <a:pPr algn="ctr"/>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Includeren en randomiseren in </a:t>
            </a:r>
            <a:r>
              <a:rPr lang="nl-NL" sz="4000" b="1" dirty="0" err="1">
                <a:solidFill>
                  <a:srgbClr val="16304D"/>
                </a:solidFill>
                <a:latin typeface="Calibri" panose="020F0502020204030204" pitchFamily="34" charset="0"/>
                <a:ea typeface="Calibri" panose="020F0502020204030204" pitchFamily="34" charset="0"/>
                <a:cs typeface="Times New Roman" panose="02020603050405020304" pitchFamily="18" charset="0"/>
              </a:rPr>
              <a:t>CastorEDC</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5" name="Tekstvak 4">
            <a:extLst>
              <a:ext uri="{FF2B5EF4-FFF2-40B4-BE49-F238E27FC236}">
                <a16:creationId xmlns:a16="http://schemas.microsoft.com/office/drawing/2014/main" id="{BDEB0331-1A45-4AE2-BABA-1E6664323045}"/>
              </a:ext>
            </a:extLst>
          </p:cNvPr>
          <p:cNvSpPr txBox="1"/>
          <p:nvPr/>
        </p:nvSpPr>
        <p:spPr>
          <a:xfrm>
            <a:off x="3468317" y="1348416"/>
            <a:ext cx="3184077" cy="369332"/>
          </a:xfrm>
          <a:prstGeom prst="rect">
            <a:avLst/>
          </a:prstGeom>
          <a:noFill/>
        </p:spPr>
        <p:txBody>
          <a:bodyPr wrap="none" rtlCol="0">
            <a:spAutoFit/>
          </a:bodyPr>
          <a:lstStyle/>
          <a:p>
            <a:r>
              <a:rPr lang="nl-NL" b="1" dirty="0">
                <a:solidFill>
                  <a:srgbClr val="042A48"/>
                </a:solidFill>
              </a:rPr>
              <a:t>Doorloop de volgende stappen</a:t>
            </a:r>
            <a:r>
              <a:rPr lang="nl-NL" b="1" dirty="0">
                <a:solidFill>
                  <a:srgbClr val="ED7040"/>
                </a:solidFill>
              </a:rPr>
              <a:t>:</a:t>
            </a:r>
          </a:p>
        </p:txBody>
      </p:sp>
      <p:sp>
        <p:nvSpPr>
          <p:cNvPr id="9" name="Tekstvak 8">
            <a:extLst>
              <a:ext uri="{FF2B5EF4-FFF2-40B4-BE49-F238E27FC236}">
                <a16:creationId xmlns:a16="http://schemas.microsoft.com/office/drawing/2014/main" id="{EAA7AAB8-1B83-4DE9-B880-A8C1E09D9E8D}"/>
              </a:ext>
            </a:extLst>
          </p:cNvPr>
          <p:cNvSpPr txBox="1"/>
          <p:nvPr/>
        </p:nvSpPr>
        <p:spPr>
          <a:xfrm>
            <a:off x="304800" y="1878848"/>
            <a:ext cx="4692073" cy="3293209"/>
          </a:xfrm>
          <a:prstGeom prst="rect">
            <a:avLst/>
          </a:prstGeom>
          <a:noFill/>
        </p:spPr>
        <p:txBody>
          <a:bodyPr wrap="square" rtlCol="0">
            <a:spAutoFit/>
          </a:bodyPr>
          <a:lstStyle/>
          <a:p>
            <a:pPr marL="342900" indent="-342900">
              <a:buFont typeface="+mj-lt"/>
              <a:buAutoNum type="arabicPeriod"/>
            </a:pPr>
            <a:r>
              <a:rPr lang="nl-NL" sz="1600" dirty="0">
                <a:solidFill>
                  <a:srgbClr val="042A48"/>
                </a:solidFill>
              </a:rPr>
              <a:t>De patiënt voldoet aan de in- en exclusie criteria</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Het informed consent formulier is ondertekend</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Inloggen in Castor EDC. Klik op “+New” om een nieuwe patiënt toe te voegen en vul de gegevens in onder “Baseline” – “Study inclusion”</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Wanneer de gegevens onder study inclusion volledig zijn ingevuld wordt gevraagd om naar “Randomization” te gaan, wat te vinden is onder “Record” aan de linkerkant. </a:t>
            </a:r>
          </a:p>
          <a:p>
            <a:pPr marL="342900" indent="-342900">
              <a:buFont typeface="+mj-lt"/>
              <a:buAutoNum type="arabicPeriod"/>
            </a:pPr>
            <a:endParaRPr lang="nl-NL" sz="1600" dirty="0">
              <a:solidFill>
                <a:srgbClr val="042A48"/>
              </a:solidFill>
            </a:endParaRPr>
          </a:p>
        </p:txBody>
      </p:sp>
      <p:sp>
        <p:nvSpPr>
          <p:cNvPr id="34" name="Tekstvak 33">
            <a:extLst>
              <a:ext uri="{FF2B5EF4-FFF2-40B4-BE49-F238E27FC236}">
                <a16:creationId xmlns:a16="http://schemas.microsoft.com/office/drawing/2014/main" id="{A650430E-ACF6-4BBE-A5BA-496666760E4A}"/>
              </a:ext>
            </a:extLst>
          </p:cNvPr>
          <p:cNvSpPr txBox="1"/>
          <p:nvPr/>
        </p:nvSpPr>
        <p:spPr>
          <a:xfrm>
            <a:off x="5063542" y="1878848"/>
            <a:ext cx="4692073" cy="3046988"/>
          </a:xfrm>
          <a:prstGeom prst="rect">
            <a:avLst/>
          </a:prstGeom>
          <a:noFill/>
        </p:spPr>
        <p:txBody>
          <a:bodyPr wrap="square" rtlCol="0">
            <a:spAutoFit/>
          </a:bodyPr>
          <a:lstStyle/>
          <a:p>
            <a:pPr marL="342900" indent="-342900">
              <a:buFont typeface="+mj-lt"/>
              <a:buAutoNum type="arabicPeriod"/>
            </a:pPr>
            <a:r>
              <a:rPr lang="nl-NL" sz="1600" dirty="0">
                <a:solidFill>
                  <a:srgbClr val="042A48"/>
                </a:solidFill>
              </a:rPr>
              <a:t>Randomiseer de patiënt</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Informeer de patiënt over de randomisatie uitslag</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Informeer de patiënt dat de arts-onderzoeker contact opneemt voor het invullen van de eerste vragenlijsten. De patiënt zal de vragenlijsten automatisch per email ontvangen. Indien de patiënt de vragen graag op papier wenst in te vullen, stuur dan een mail naar de arts onderzoeker: vvdlucht@diakhuis.nl. De arts onderzoeker zal dit verder regelen.</a:t>
            </a:r>
          </a:p>
        </p:txBody>
      </p:sp>
      <p:sp>
        <p:nvSpPr>
          <p:cNvPr id="11" name="Ovaal 10">
            <a:extLst>
              <a:ext uri="{FF2B5EF4-FFF2-40B4-BE49-F238E27FC236}">
                <a16:creationId xmlns:a16="http://schemas.microsoft.com/office/drawing/2014/main" id="{78482A20-A14B-427B-AA5A-46EE66A01997}"/>
              </a:ext>
            </a:extLst>
          </p:cNvPr>
          <p:cNvSpPr/>
          <p:nvPr/>
        </p:nvSpPr>
        <p:spPr>
          <a:xfrm>
            <a:off x="292985" y="187884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a:t>
            </a:r>
          </a:p>
        </p:txBody>
      </p:sp>
      <p:sp>
        <p:nvSpPr>
          <p:cNvPr id="41" name="Ovaal 40">
            <a:extLst>
              <a:ext uri="{FF2B5EF4-FFF2-40B4-BE49-F238E27FC236}">
                <a16:creationId xmlns:a16="http://schemas.microsoft.com/office/drawing/2014/main" id="{1ADC878A-7EF8-4770-B98B-3444AAD21EEA}"/>
              </a:ext>
            </a:extLst>
          </p:cNvPr>
          <p:cNvSpPr/>
          <p:nvPr/>
        </p:nvSpPr>
        <p:spPr>
          <a:xfrm>
            <a:off x="292985" y="236672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a:t>
            </a:r>
          </a:p>
        </p:txBody>
      </p:sp>
      <p:sp>
        <p:nvSpPr>
          <p:cNvPr id="42" name="Ovaal 41">
            <a:extLst>
              <a:ext uri="{FF2B5EF4-FFF2-40B4-BE49-F238E27FC236}">
                <a16:creationId xmlns:a16="http://schemas.microsoft.com/office/drawing/2014/main" id="{099C5AD7-F0E3-46FB-92EF-4A633F5BF7B8}"/>
              </a:ext>
            </a:extLst>
          </p:cNvPr>
          <p:cNvSpPr/>
          <p:nvPr/>
        </p:nvSpPr>
        <p:spPr>
          <a:xfrm>
            <a:off x="292985" y="285460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3</a:t>
            </a:r>
          </a:p>
        </p:txBody>
      </p:sp>
      <p:sp>
        <p:nvSpPr>
          <p:cNvPr id="43" name="Ovaal 42">
            <a:extLst>
              <a:ext uri="{FF2B5EF4-FFF2-40B4-BE49-F238E27FC236}">
                <a16:creationId xmlns:a16="http://schemas.microsoft.com/office/drawing/2014/main" id="{4EEC217A-B504-4465-B017-CDB7E738ECAC}"/>
              </a:ext>
            </a:extLst>
          </p:cNvPr>
          <p:cNvSpPr/>
          <p:nvPr/>
        </p:nvSpPr>
        <p:spPr>
          <a:xfrm>
            <a:off x="292985" y="3853735"/>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a:t>
            </a:r>
          </a:p>
        </p:txBody>
      </p:sp>
      <p:sp>
        <p:nvSpPr>
          <p:cNvPr id="44" name="Ovaal 43">
            <a:extLst>
              <a:ext uri="{FF2B5EF4-FFF2-40B4-BE49-F238E27FC236}">
                <a16:creationId xmlns:a16="http://schemas.microsoft.com/office/drawing/2014/main" id="{ACB85743-A4F1-4F8D-A3F3-C3BFB81A70C8}"/>
              </a:ext>
            </a:extLst>
          </p:cNvPr>
          <p:cNvSpPr/>
          <p:nvPr/>
        </p:nvSpPr>
        <p:spPr>
          <a:xfrm>
            <a:off x="5060356" y="1890073"/>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5</a:t>
            </a:r>
          </a:p>
        </p:txBody>
      </p:sp>
      <p:sp>
        <p:nvSpPr>
          <p:cNvPr id="45" name="Ovaal 44">
            <a:extLst>
              <a:ext uri="{FF2B5EF4-FFF2-40B4-BE49-F238E27FC236}">
                <a16:creationId xmlns:a16="http://schemas.microsoft.com/office/drawing/2014/main" id="{9800E5BF-9A47-4D14-AB53-72A012903A94}"/>
              </a:ext>
            </a:extLst>
          </p:cNvPr>
          <p:cNvSpPr/>
          <p:nvPr/>
        </p:nvSpPr>
        <p:spPr>
          <a:xfrm>
            <a:off x="5060356" y="2362085"/>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6</a:t>
            </a:r>
          </a:p>
        </p:txBody>
      </p:sp>
      <p:sp>
        <p:nvSpPr>
          <p:cNvPr id="46" name="Ovaal 45">
            <a:extLst>
              <a:ext uri="{FF2B5EF4-FFF2-40B4-BE49-F238E27FC236}">
                <a16:creationId xmlns:a16="http://schemas.microsoft.com/office/drawing/2014/main" id="{617B82B7-A2CE-491E-B3DC-C9C2572E86C5}"/>
              </a:ext>
            </a:extLst>
          </p:cNvPr>
          <p:cNvSpPr/>
          <p:nvPr/>
        </p:nvSpPr>
        <p:spPr>
          <a:xfrm>
            <a:off x="5060356" y="2853179"/>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7</a:t>
            </a:r>
          </a:p>
        </p:txBody>
      </p:sp>
      <p:pic>
        <p:nvPicPr>
          <p:cNvPr id="7" name="Afbeelding 6">
            <a:extLst>
              <a:ext uri="{FF2B5EF4-FFF2-40B4-BE49-F238E27FC236}">
                <a16:creationId xmlns:a16="http://schemas.microsoft.com/office/drawing/2014/main" id="{69F26964-EA80-4A92-AEC2-9FEDFF2D29A2}"/>
              </a:ext>
            </a:extLst>
          </p:cNvPr>
          <p:cNvPicPr>
            <a:picLocks noChangeAspect="1"/>
          </p:cNvPicPr>
          <p:nvPr/>
        </p:nvPicPr>
        <p:blipFill>
          <a:blip r:embed="rId21"/>
          <a:stretch>
            <a:fillRect/>
          </a:stretch>
        </p:blipFill>
        <p:spPr>
          <a:xfrm>
            <a:off x="127000" y="1793007"/>
            <a:ext cx="4869873" cy="493819"/>
          </a:xfrm>
          <a:prstGeom prst="rect">
            <a:avLst/>
          </a:prstGeom>
        </p:spPr>
      </p:pic>
    </p:spTree>
    <p:extLst>
      <p:ext uri="{BB962C8B-B14F-4D97-AF65-F5344CB8AC3E}">
        <p14:creationId xmlns:p14="http://schemas.microsoft.com/office/powerpoint/2010/main" val="19491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pic>
        <p:nvPicPr>
          <p:cNvPr id="7" name="Afbeelding 6">
            <a:extLst>
              <a:ext uri="{FF2B5EF4-FFF2-40B4-BE49-F238E27FC236}">
                <a16:creationId xmlns:a16="http://schemas.microsoft.com/office/drawing/2014/main" id="{9975C5E3-55DB-4575-9A00-44AD1FF6F05C}"/>
              </a:ext>
            </a:extLst>
          </p:cNvPr>
          <p:cNvPicPr>
            <a:picLocks noChangeAspect="1"/>
          </p:cNvPicPr>
          <p:nvPr/>
        </p:nvPicPr>
        <p:blipFill rotWithShape="1">
          <a:blip r:embed="rId21"/>
          <a:srcRect t="8737" r="50682" b="4728"/>
          <a:stretch/>
        </p:blipFill>
        <p:spPr>
          <a:xfrm>
            <a:off x="127000" y="81022"/>
            <a:ext cx="10562373" cy="5791601"/>
          </a:xfrm>
          <a:prstGeom prst="rect">
            <a:avLst/>
          </a:prstGeom>
        </p:spPr>
      </p:pic>
      <p:sp>
        <p:nvSpPr>
          <p:cNvPr id="34" name="Rechthoek 33">
            <a:extLst>
              <a:ext uri="{FF2B5EF4-FFF2-40B4-BE49-F238E27FC236}">
                <a16:creationId xmlns:a16="http://schemas.microsoft.com/office/drawing/2014/main" id="{8F888A63-1E13-48DC-8404-D6913ABDC7CF}"/>
              </a:ext>
            </a:extLst>
          </p:cNvPr>
          <p:cNvSpPr/>
          <p:nvPr/>
        </p:nvSpPr>
        <p:spPr>
          <a:xfrm>
            <a:off x="2133491" y="619676"/>
            <a:ext cx="6890436" cy="454948"/>
          </a:xfrm>
          <a:prstGeom prst="rect">
            <a:avLst/>
          </a:prstGeom>
          <a:noFill/>
          <a:ln w="38100">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rechts 4">
            <a:extLst>
              <a:ext uri="{FF2B5EF4-FFF2-40B4-BE49-F238E27FC236}">
                <a16:creationId xmlns:a16="http://schemas.microsoft.com/office/drawing/2014/main" id="{C9FD602C-F49F-4D25-BAC8-31091953733E}"/>
              </a:ext>
            </a:extLst>
          </p:cNvPr>
          <p:cNvSpPr/>
          <p:nvPr/>
        </p:nvSpPr>
        <p:spPr>
          <a:xfrm rot="16200000">
            <a:off x="5080295" y="1107769"/>
            <a:ext cx="655782" cy="540305"/>
          </a:xfrm>
          <a:prstGeom prst="rightArrow">
            <a:avLst/>
          </a:prstGeom>
          <a:solidFill>
            <a:srgbClr val="ED7040"/>
          </a:solidFill>
          <a:ln>
            <a:solidFill>
              <a:srgbClr val="04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512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8" name="Titel 7">
            <a:extLst>
              <a:ext uri="{FF2B5EF4-FFF2-40B4-BE49-F238E27FC236}">
                <a16:creationId xmlns:a16="http://schemas.microsoft.com/office/drawing/2014/main" id="{1C70EEF3-7576-408B-827D-9E921B192118}"/>
              </a:ext>
            </a:extLst>
          </p:cNvPr>
          <p:cNvSpPr>
            <a:spLocks noGrp="1"/>
          </p:cNvSpPr>
          <p:nvPr>
            <p:ph type="title"/>
          </p:nvPr>
        </p:nvSpPr>
        <p:spPr>
          <a:xfrm>
            <a:off x="876468" y="822299"/>
            <a:ext cx="3859653" cy="867498"/>
          </a:xfrm>
        </p:spPr>
        <p:txBody>
          <a:bodyPr/>
          <a:lstStyle/>
          <a:p>
            <a:r>
              <a:rPr lang="nl-NL"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Inclusiecriteria</a:t>
            </a:r>
            <a:r>
              <a:rPr lang="nl-NL"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endParaRPr lang="nl-NL" dirty="0"/>
          </a:p>
        </p:txBody>
      </p:sp>
      <p:sp>
        <p:nvSpPr>
          <p:cNvPr id="9" name="Tijdelijke aanduiding voor inhoud 8">
            <a:extLst>
              <a:ext uri="{FF2B5EF4-FFF2-40B4-BE49-F238E27FC236}">
                <a16:creationId xmlns:a16="http://schemas.microsoft.com/office/drawing/2014/main" id="{BA586385-B669-4ECB-8917-82149EE28940}"/>
              </a:ext>
            </a:extLst>
          </p:cNvPr>
          <p:cNvSpPr>
            <a:spLocks noGrp="1"/>
          </p:cNvSpPr>
          <p:nvPr>
            <p:ph sz="half" idx="1"/>
          </p:nvPr>
        </p:nvSpPr>
        <p:spPr>
          <a:xfrm>
            <a:off x="876468" y="1689797"/>
            <a:ext cx="4001949" cy="3935579"/>
          </a:xfrm>
        </p:spPr>
        <p:txBody>
          <a:bodyPr>
            <a:normAutofit/>
          </a:bodyPr>
          <a:lstStyle/>
          <a:p>
            <a:pPr fontAlgn="base">
              <a:lnSpc>
                <a:spcPct val="100000"/>
              </a:lnSpc>
              <a:buClr>
                <a:srgbClr val="ED7040"/>
              </a:buClr>
            </a:pPr>
            <a:r>
              <a:rPr lang="nl-NL" sz="1400" b="1" u="sng" dirty="0">
                <a:solidFill>
                  <a:srgbClr val="042A48"/>
                </a:solidFill>
              </a:rPr>
              <a:t>18 jaar of ouder,</a:t>
            </a:r>
            <a:r>
              <a:rPr lang="nl-NL" sz="1400" dirty="0">
                <a:solidFill>
                  <a:srgbClr val="042A48"/>
                </a:solidFill>
              </a:rPr>
              <a:t>			  in staat informed consent te geven en Nederlands of Engels talig.</a:t>
            </a:r>
          </a:p>
          <a:p>
            <a:pPr fontAlgn="base">
              <a:lnSpc>
                <a:spcPct val="100000"/>
              </a:lnSpc>
              <a:buClr>
                <a:srgbClr val="ED7040"/>
              </a:buClr>
            </a:pPr>
            <a:r>
              <a:rPr lang="nl-NL" sz="1400" dirty="0">
                <a:solidFill>
                  <a:srgbClr val="042A48"/>
                </a:solidFill>
              </a:rPr>
              <a:t>Diagnose </a:t>
            </a:r>
            <a:r>
              <a:rPr lang="nl-NL" sz="1400" b="1" u="sng" dirty="0">
                <a:solidFill>
                  <a:srgbClr val="042A48"/>
                </a:solidFill>
              </a:rPr>
              <a:t>complete UCL ruptuur</a:t>
            </a:r>
            <a:r>
              <a:rPr lang="nl-NL" sz="1400" dirty="0">
                <a:solidFill>
                  <a:srgbClr val="042A48"/>
                </a:solidFill>
              </a:rPr>
              <a:t>, 		                   inclusief een </a:t>
            </a:r>
            <a:r>
              <a:rPr lang="nl-NL" sz="1400" dirty="0" err="1">
                <a:solidFill>
                  <a:srgbClr val="042A48"/>
                </a:solidFill>
              </a:rPr>
              <a:t>Stenerlesie</a:t>
            </a:r>
            <a:r>
              <a:rPr lang="nl-NL" sz="1400" dirty="0">
                <a:solidFill>
                  <a:srgbClr val="042A48"/>
                </a:solidFill>
              </a:rPr>
              <a:t> wordt gediagnosticeerd middels lichamelijk onderzoek, uitgevoerd door de </a:t>
            </a:r>
            <a:r>
              <a:rPr lang="nl-NL" sz="1400" b="1" dirty="0">
                <a:solidFill>
                  <a:srgbClr val="FF0000"/>
                </a:solidFill>
              </a:rPr>
              <a:t>handchirurg</a:t>
            </a:r>
            <a:r>
              <a:rPr lang="nl-NL" sz="1400" dirty="0">
                <a:solidFill>
                  <a:srgbClr val="042A48"/>
                </a:solidFill>
              </a:rPr>
              <a:t>.</a:t>
            </a:r>
          </a:p>
          <a:p>
            <a:pPr lvl="1" fontAlgn="base">
              <a:lnSpc>
                <a:spcPct val="100000"/>
              </a:lnSpc>
              <a:buClr>
                <a:srgbClr val="ED7040"/>
              </a:buClr>
            </a:pPr>
            <a:r>
              <a:rPr lang="nl-NL" sz="1200" b="1" u="sng" dirty="0">
                <a:solidFill>
                  <a:srgbClr val="042A48"/>
                </a:solidFill>
              </a:rPr>
              <a:t>geen duidelijk eindpunt </a:t>
            </a:r>
            <a:r>
              <a:rPr lang="nl-NL" sz="1200" dirty="0">
                <a:solidFill>
                  <a:srgbClr val="042A48"/>
                </a:solidFill>
              </a:rPr>
              <a:t>in MCP</a:t>
            </a:r>
          </a:p>
          <a:p>
            <a:pPr marL="457200" lvl="1" indent="0" fontAlgn="base">
              <a:lnSpc>
                <a:spcPct val="100000"/>
              </a:lnSpc>
              <a:buClr>
                <a:srgbClr val="ED7040"/>
              </a:buClr>
              <a:buNone/>
            </a:pPr>
            <a:r>
              <a:rPr lang="nl-NL" sz="1200" u="sng" dirty="0">
                <a:solidFill>
                  <a:srgbClr val="042A48"/>
                </a:solidFill>
              </a:rPr>
              <a:t>EN</a:t>
            </a:r>
          </a:p>
          <a:p>
            <a:pPr lvl="1" fontAlgn="base">
              <a:lnSpc>
                <a:spcPct val="100000"/>
              </a:lnSpc>
              <a:buClr>
                <a:srgbClr val="ED7040"/>
              </a:buClr>
            </a:pPr>
            <a:r>
              <a:rPr lang="nl-NL" sz="1200" b="1" u="sng" dirty="0">
                <a:solidFill>
                  <a:srgbClr val="042A48"/>
                </a:solidFill>
              </a:rPr>
              <a:t>meer dan 35 graden </a:t>
            </a:r>
            <a:r>
              <a:rPr lang="nl-NL" sz="1200" dirty="0" err="1">
                <a:solidFill>
                  <a:srgbClr val="042A48"/>
                </a:solidFill>
              </a:rPr>
              <a:t>laxiteit</a:t>
            </a:r>
            <a:r>
              <a:rPr lang="nl-NL" sz="1200" dirty="0">
                <a:solidFill>
                  <a:srgbClr val="042A48"/>
                </a:solidFill>
              </a:rPr>
              <a:t> in MCP                       OF </a:t>
            </a:r>
            <a:r>
              <a:rPr lang="nl-NL" sz="1200" b="1" u="sng" dirty="0">
                <a:solidFill>
                  <a:srgbClr val="042A48"/>
                </a:solidFill>
              </a:rPr>
              <a:t>meer dan 15 graden </a:t>
            </a:r>
            <a:r>
              <a:rPr lang="nl-NL" sz="1200" dirty="0">
                <a:solidFill>
                  <a:srgbClr val="042A48"/>
                </a:solidFill>
              </a:rPr>
              <a:t>verschil in </a:t>
            </a:r>
            <a:r>
              <a:rPr lang="nl-NL" sz="1200" dirty="0" err="1">
                <a:solidFill>
                  <a:srgbClr val="042A48"/>
                </a:solidFill>
              </a:rPr>
              <a:t>laxiteit</a:t>
            </a:r>
            <a:r>
              <a:rPr lang="nl-NL" sz="1200" dirty="0">
                <a:solidFill>
                  <a:srgbClr val="042A48"/>
                </a:solidFill>
              </a:rPr>
              <a:t> ten opzichte van de niet-aangedane zijde.</a:t>
            </a:r>
          </a:p>
        </p:txBody>
      </p:sp>
      <p:sp>
        <p:nvSpPr>
          <p:cNvPr id="10" name="Tijdelijke aanduiding voor inhoud 9">
            <a:extLst>
              <a:ext uri="{FF2B5EF4-FFF2-40B4-BE49-F238E27FC236}">
                <a16:creationId xmlns:a16="http://schemas.microsoft.com/office/drawing/2014/main" id="{7460329B-0B92-489A-AC11-F3DBB9CA5150}"/>
              </a:ext>
            </a:extLst>
          </p:cNvPr>
          <p:cNvSpPr>
            <a:spLocks noGrp="1"/>
          </p:cNvSpPr>
          <p:nvPr>
            <p:ph sz="half" idx="2"/>
          </p:nvPr>
        </p:nvSpPr>
        <p:spPr>
          <a:xfrm>
            <a:off x="5219703" y="1689797"/>
            <a:ext cx="4727862" cy="3935580"/>
          </a:xfrm>
        </p:spPr>
        <p:txBody>
          <a:bodyPr>
            <a:noAutofit/>
          </a:bodyPr>
          <a:lstStyle/>
          <a:p>
            <a:pPr>
              <a:buClr>
                <a:srgbClr val="ED7040"/>
              </a:buClr>
            </a:pPr>
            <a:r>
              <a:rPr lang="nl-NL" sz="1400" b="1" dirty="0">
                <a:solidFill>
                  <a:srgbClr val="042A48"/>
                </a:solidFill>
              </a:rPr>
              <a:t>Significant botfragment </a:t>
            </a:r>
            <a:r>
              <a:rPr lang="nl-NL" sz="1400" dirty="0">
                <a:solidFill>
                  <a:srgbClr val="042A48"/>
                </a:solidFill>
              </a:rPr>
              <a:t>(&gt; 15% van het oorspronkelijke gewrichtsoppervlak) op de röntgenfoto.</a:t>
            </a:r>
          </a:p>
          <a:p>
            <a:pPr>
              <a:buClr>
                <a:srgbClr val="ED7040"/>
              </a:buClr>
            </a:pPr>
            <a:r>
              <a:rPr lang="nl-NL" sz="1400" b="1" dirty="0">
                <a:solidFill>
                  <a:srgbClr val="042A48"/>
                </a:solidFill>
              </a:rPr>
              <a:t>Bijkomende fractuur </a:t>
            </a:r>
            <a:r>
              <a:rPr lang="nl-NL" sz="1400" dirty="0">
                <a:solidFill>
                  <a:srgbClr val="042A48"/>
                </a:solidFill>
              </a:rPr>
              <a:t>aan de </a:t>
            </a:r>
            <a:r>
              <a:rPr lang="nl-NL" sz="1400" dirty="0" err="1">
                <a:solidFill>
                  <a:srgbClr val="042A48"/>
                </a:solidFill>
              </a:rPr>
              <a:t>ipsilaterale</a:t>
            </a:r>
            <a:r>
              <a:rPr lang="nl-NL" sz="1400" dirty="0">
                <a:solidFill>
                  <a:srgbClr val="042A48"/>
                </a:solidFill>
              </a:rPr>
              <a:t> hand.</a:t>
            </a:r>
          </a:p>
          <a:p>
            <a:pPr>
              <a:buClr>
                <a:srgbClr val="ED7040"/>
              </a:buClr>
            </a:pPr>
            <a:r>
              <a:rPr lang="nl-NL" sz="1400" dirty="0">
                <a:solidFill>
                  <a:srgbClr val="042A48"/>
                </a:solidFill>
              </a:rPr>
              <a:t>Letsel </a:t>
            </a:r>
            <a:r>
              <a:rPr lang="nl-NL" sz="1400" b="1" dirty="0">
                <a:solidFill>
                  <a:srgbClr val="042A48"/>
                </a:solidFill>
              </a:rPr>
              <a:t>ouder dan 13 dagen bij de eerste presentatie</a:t>
            </a:r>
            <a:r>
              <a:rPr lang="nl-NL" sz="1400" dirty="0">
                <a:solidFill>
                  <a:srgbClr val="042A48"/>
                </a:solidFill>
              </a:rPr>
              <a:t>.</a:t>
            </a:r>
          </a:p>
          <a:p>
            <a:pPr>
              <a:buClr>
                <a:srgbClr val="ED7040"/>
              </a:buClr>
            </a:pPr>
            <a:r>
              <a:rPr lang="nl-NL" sz="1400" b="1" dirty="0">
                <a:solidFill>
                  <a:srgbClr val="042A48"/>
                </a:solidFill>
              </a:rPr>
              <a:t>Voorgeschiedenis van een UCL-letsel </a:t>
            </a:r>
            <a:r>
              <a:rPr lang="nl-NL" sz="1400" dirty="0">
                <a:solidFill>
                  <a:srgbClr val="042A48"/>
                </a:solidFill>
              </a:rPr>
              <a:t>aan de </a:t>
            </a:r>
            <a:r>
              <a:rPr lang="nl-NL" sz="1400" dirty="0" err="1">
                <a:solidFill>
                  <a:srgbClr val="042A48"/>
                </a:solidFill>
              </a:rPr>
              <a:t>ipsilaterale</a:t>
            </a:r>
            <a:r>
              <a:rPr lang="nl-NL" sz="1400" dirty="0">
                <a:solidFill>
                  <a:srgbClr val="042A48"/>
                </a:solidFill>
              </a:rPr>
              <a:t> hand.</a:t>
            </a:r>
          </a:p>
          <a:p>
            <a:pPr>
              <a:buClr>
                <a:srgbClr val="ED7040"/>
              </a:buClr>
            </a:pPr>
            <a:r>
              <a:rPr lang="nl-NL" sz="1400" dirty="0">
                <a:solidFill>
                  <a:srgbClr val="042A48"/>
                </a:solidFill>
              </a:rPr>
              <a:t>Verminderde handfunctie voorafgaand aan het letsel als gevolg van </a:t>
            </a:r>
            <a:r>
              <a:rPr lang="nl-NL" sz="1400" b="1" dirty="0">
                <a:solidFill>
                  <a:srgbClr val="042A48"/>
                </a:solidFill>
              </a:rPr>
              <a:t>artrose/neurologische aandoeningen </a:t>
            </a:r>
            <a:r>
              <a:rPr lang="nl-NL" sz="1400" dirty="0">
                <a:solidFill>
                  <a:srgbClr val="042A48"/>
                </a:solidFill>
              </a:rPr>
              <a:t>van het bovenste ledemaat. Patiënten met asymptomatische artrose/aandoening mogen WEL geïncludeerd worden.</a:t>
            </a:r>
          </a:p>
          <a:p>
            <a:pPr>
              <a:buClr>
                <a:srgbClr val="ED7040"/>
              </a:buClr>
            </a:pPr>
            <a:r>
              <a:rPr lang="nl-NL" sz="1400" b="1" dirty="0">
                <a:solidFill>
                  <a:srgbClr val="042A48"/>
                </a:solidFill>
              </a:rPr>
              <a:t>Polytrauma patiënten </a:t>
            </a:r>
            <a:r>
              <a:rPr lang="nl-NL" sz="1400" dirty="0">
                <a:solidFill>
                  <a:srgbClr val="042A48"/>
                </a:solidFill>
              </a:rPr>
              <a:t>(</a:t>
            </a:r>
            <a:r>
              <a:rPr lang="nl-NL" sz="1400" dirty="0" err="1">
                <a:solidFill>
                  <a:srgbClr val="042A48"/>
                </a:solidFill>
              </a:rPr>
              <a:t>Injury</a:t>
            </a:r>
            <a:r>
              <a:rPr lang="nl-NL" sz="1400" dirty="0">
                <a:solidFill>
                  <a:srgbClr val="042A48"/>
                </a:solidFill>
              </a:rPr>
              <a:t> </a:t>
            </a:r>
            <a:r>
              <a:rPr lang="nl-NL" sz="1400" dirty="0" err="1">
                <a:solidFill>
                  <a:srgbClr val="042A48"/>
                </a:solidFill>
              </a:rPr>
              <a:t>Severity</a:t>
            </a:r>
            <a:r>
              <a:rPr lang="nl-NL" sz="1400" dirty="0">
                <a:solidFill>
                  <a:srgbClr val="042A48"/>
                </a:solidFill>
              </a:rPr>
              <a:t> Score (ISS) = 16 of hoger)</a:t>
            </a:r>
          </a:p>
        </p:txBody>
      </p:sp>
      <p:sp>
        <p:nvSpPr>
          <p:cNvPr id="13" name="Ovaal 12">
            <a:extLst>
              <a:ext uri="{FF2B5EF4-FFF2-40B4-BE49-F238E27FC236}">
                <a16:creationId xmlns:a16="http://schemas.microsoft.com/office/drawing/2014/main" id="{995471B4-DA34-464A-8FB2-E957628482DD}"/>
              </a:ext>
            </a:extLst>
          </p:cNvPr>
          <p:cNvSpPr/>
          <p:nvPr/>
        </p:nvSpPr>
        <p:spPr>
          <a:xfrm>
            <a:off x="229971" y="147767"/>
            <a:ext cx="608229" cy="590764"/>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1</a:t>
            </a:r>
            <a:endParaRPr lang="nl-NL" dirty="0"/>
          </a:p>
        </p:txBody>
      </p:sp>
      <p:sp>
        <p:nvSpPr>
          <p:cNvPr id="34" name="Titel 7">
            <a:extLst>
              <a:ext uri="{FF2B5EF4-FFF2-40B4-BE49-F238E27FC236}">
                <a16:creationId xmlns:a16="http://schemas.microsoft.com/office/drawing/2014/main" id="{C0DFB18C-0213-4BCB-8B2F-CC395ADEE66C}"/>
              </a:ext>
            </a:extLst>
          </p:cNvPr>
          <p:cNvSpPr txBox="1">
            <a:spLocks/>
          </p:cNvSpPr>
          <p:nvPr/>
        </p:nvSpPr>
        <p:spPr>
          <a:xfrm>
            <a:off x="5219703" y="822299"/>
            <a:ext cx="3859653" cy="8674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Exclusiecriteria</a:t>
            </a:r>
            <a:r>
              <a:rPr lang="nl-NL"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endParaRPr lang="nl-NL" dirty="0"/>
          </a:p>
        </p:txBody>
      </p:sp>
    </p:spTree>
    <p:extLst>
      <p:ext uri="{BB962C8B-B14F-4D97-AF65-F5344CB8AC3E}">
        <p14:creationId xmlns:p14="http://schemas.microsoft.com/office/powerpoint/2010/main" val="283120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sp>
        <p:nvSpPr>
          <p:cNvPr id="32" name="Tekstvak 31">
            <a:extLst>
              <a:ext uri="{FF2B5EF4-FFF2-40B4-BE49-F238E27FC236}">
                <a16:creationId xmlns:a16="http://schemas.microsoft.com/office/drawing/2014/main" id="{4EAD77FF-1B56-49CE-B709-415FCBA75E9E}"/>
              </a:ext>
            </a:extLst>
          </p:cNvPr>
          <p:cNvSpPr txBox="1"/>
          <p:nvPr/>
        </p:nvSpPr>
        <p:spPr>
          <a:xfrm>
            <a:off x="667179" y="311721"/>
            <a:ext cx="9215730" cy="707886"/>
          </a:xfrm>
          <a:prstGeom prst="rect">
            <a:avLst/>
          </a:prstGeom>
          <a:noFill/>
        </p:spPr>
        <p:txBody>
          <a:bodyPr wrap="square">
            <a:spAutoFit/>
          </a:bodyPr>
          <a:lstStyle/>
          <a:p>
            <a:pPr algn="ctr"/>
            <a:r>
              <a:rPr lang="nl-NL" sz="40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Includeren en randomiseren in </a:t>
            </a:r>
            <a:r>
              <a:rPr lang="nl-NL" sz="4000" b="1" dirty="0" err="1">
                <a:solidFill>
                  <a:srgbClr val="16304D"/>
                </a:solidFill>
                <a:latin typeface="Calibri" panose="020F0502020204030204" pitchFamily="34" charset="0"/>
                <a:ea typeface="Calibri" panose="020F0502020204030204" pitchFamily="34" charset="0"/>
                <a:cs typeface="Times New Roman" panose="02020603050405020304" pitchFamily="18" charset="0"/>
              </a:rPr>
              <a:t>CastorEDC</a:t>
            </a:r>
            <a:r>
              <a:rPr lang="nl-NL"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5" name="Tekstvak 4">
            <a:extLst>
              <a:ext uri="{FF2B5EF4-FFF2-40B4-BE49-F238E27FC236}">
                <a16:creationId xmlns:a16="http://schemas.microsoft.com/office/drawing/2014/main" id="{BDEB0331-1A45-4AE2-BABA-1E6664323045}"/>
              </a:ext>
            </a:extLst>
          </p:cNvPr>
          <p:cNvSpPr txBox="1"/>
          <p:nvPr/>
        </p:nvSpPr>
        <p:spPr>
          <a:xfrm>
            <a:off x="3468317" y="1348416"/>
            <a:ext cx="3184077" cy="369332"/>
          </a:xfrm>
          <a:prstGeom prst="rect">
            <a:avLst/>
          </a:prstGeom>
          <a:noFill/>
        </p:spPr>
        <p:txBody>
          <a:bodyPr wrap="none" rtlCol="0">
            <a:spAutoFit/>
          </a:bodyPr>
          <a:lstStyle/>
          <a:p>
            <a:r>
              <a:rPr lang="nl-NL" b="1" dirty="0">
                <a:solidFill>
                  <a:srgbClr val="042A48"/>
                </a:solidFill>
              </a:rPr>
              <a:t>Doorloop de volgende stappen</a:t>
            </a:r>
            <a:r>
              <a:rPr lang="nl-NL" b="1" dirty="0">
                <a:solidFill>
                  <a:srgbClr val="ED7040"/>
                </a:solidFill>
              </a:rPr>
              <a:t>:</a:t>
            </a:r>
          </a:p>
        </p:txBody>
      </p:sp>
      <p:sp>
        <p:nvSpPr>
          <p:cNvPr id="9" name="Tekstvak 8">
            <a:extLst>
              <a:ext uri="{FF2B5EF4-FFF2-40B4-BE49-F238E27FC236}">
                <a16:creationId xmlns:a16="http://schemas.microsoft.com/office/drawing/2014/main" id="{EAA7AAB8-1B83-4DE9-B880-A8C1E09D9E8D}"/>
              </a:ext>
            </a:extLst>
          </p:cNvPr>
          <p:cNvSpPr txBox="1"/>
          <p:nvPr/>
        </p:nvSpPr>
        <p:spPr>
          <a:xfrm>
            <a:off x="304800" y="1878848"/>
            <a:ext cx="4692073" cy="3293209"/>
          </a:xfrm>
          <a:prstGeom prst="rect">
            <a:avLst/>
          </a:prstGeom>
          <a:noFill/>
        </p:spPr>
        <p:txBody>
          <a:bodyPr wrap="square" rtlCol="0">
            <a:spAutoFit/>
          </a:bodyPr>
          <a:lstStyle/>
          <a:p>
            <a:pPr marL="342900" indent="-342900">
              <a:buFont typeface="+mj-lt"/>
              <a:buAutoNum type="arabicPeriod"/>
            </a:pPr>
            <a:r>
              <a:rPr lang="nl-NL" sz="1600" dirty="0">
                <a:solidFill>
                  <a:srgbClr val="042A48"/>
                </a:solidFill>
              </a:rPr>
              <a:t>De patiënt voldoet aan de in- en exclusie criteria</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Het informed consent formulier is ondertekend</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Inloggen in Castor EDC. Klik op “+New” om een nieuwe patiënt toe te voegen en vul de gegevens in onder “Baseline” – “Study inclusion”</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Wanneer de gegevens onder study inclusion volledig zijn ingevuld wordt gevraagd om naar “Randomization” te gaan, wat te vinden is onder “Record” aan de linkerkant. </a:t>
            </a:r>
          </a:p>
          <a:p>
            <a:pPr marL="342900" indent="-342900">
              <a:buFont typeface="+mj-lt"/>
              <a:buAutoNum type="arabicPeriod"/>
            </a:pPr>
            <a:endParaRPr lang="nl-NL" sz="1600" dirty="0">
              <a:solidFill>
                <a:srgbClr val="042A48"/>
              </a:solidFill>
            </a:endParaRPr>
          </a:p>
        </p:txBody>
      </p:sp>
      <p:sp>
        <p:nvSpPr>
          <p:cNvPr id="34" name="Tekstvak 33">
            <a:extLst>
              <a:ext uri="{FF2B5EF4-FFF2-40B4-BE49-F238E27FC236}">
                <a16:creationId xmlns:a16="http://schemas.microsoft.com/office/drawing/2014/main" id="{A650430E-ACF6-4BBE-A5BA-496666760E4A}"/>
              </a:ext>
            </a:extLst>
          </p:cNvPr>
          <p:cNvSpPr txBox="1"/>
          <p:nvPr/>
        </p:nvSpPr>
        <p:spPr>
          <a:xfrm>
            <a:off x="5063542" y="1878848"/>
            <a:ext cx="4692073" cy="3046988"/>
          </a:xfrm>
          <a:prstGeom prst="rect">
            <a:avLst/>
          </a:prstGeom>
          <a:noFill/>
        </p:spPr>
        <p:txBody>
          <a:bodyPr wrap="square" rtlCol="0">
            <a:spAutoFit/>
          </a:bodyPr>
          <a:lstStyle/>
          <a:p>
            <a:pPr marL="342900" indent="-342900">
              <a:buFont typeface="+mj-lt"/>
              <a:buAutoNum type="arabicPeriod"/>
            </a:pPr>
            <a:r>
              <a:rPr lang="nl-NL" sz="1600" dirty="0">
                <a:solidFill>
                  <a:srgbClr val="042A48"/>
                </a:solidFill>
              </a:rPr>
              <a:t>Randomiseer de patiënt</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Informeer de patiënt over de randomisatie uitslag</a:t>
            </a:r>
          </a:p>
          <a:p>
            <a:pPr marL="342900" indent="-342900">
              <a:buFont typeface="+mj-lt"/>
              <a:buAutoNum type="arabicPeriod"/>
            </a:pPr>
            <a:endParaRPr lang="nl-NL" sz="1600" dirty="0">
              <a:solidFill>
                <a:srgbClr val="042A48"/>
              </a:solidFill>
            </a:endParaRPr>
          </a:p>
          <a:p>
            <a:pPr marL="342900" indent="-342900">
              <a:buFont typeface="+mj-lt"/>
              <a:buAutoNum type="arabicPeriod"/>
            </a:pPr>
            <a:r>
              <a:rPr lang="nl-NL" sz="1600" dirty="0">
                <a:solidFill>
                  <a:srgbClr val="042A48"/>
                </a:solidFill>
              </a:rPr>
              <a:t>Informeer de patiënt dat de arts-onderzoeker contact opneemt voor het invullen van de eerste vragenlijsten. De patiënt zal de vragenlijsten automatisch per email ontvangen. Indien de patiënt de vragen graag op papier wenst in te vullen, stuur dan een mail naar de arts onderzoeker: vvdlucht@diakhuis.nl. De arts onderzoeker zal dit verder regelen.</a:t>
            </a:r>
          </a:p>
        </p:txBody>
      </p:sp>
      <p:sp>
        <p:nvSpPr>
          <p:cNvPr id="11" name="Ovaal 10">
            <a:extLst>
              <a:ext uri="{FF2B5EF4-FFF2-40B4-BE49-F238E27FC236}">
                <a16:creationId xmlns:a16="http://schemas.microsoft.com/office/drawing/2014/main" id="{78482A20-A14B-427B-AA5A-46EE66A01997}"/>
              </a:ext>
            </a:extLst>
          </p:cNvPr>
          <p:cNvSpPr/>
          <p:nvPr/>
        </p:nvSpPr>
        <p:spPr>
          <a:xfrm>
            <a:off x="292985" y="187884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a:t>
            </a:r>
          </a:p>
        </p:txBody>
      </p:sp>
      <p:sp>
        <p:nvSpPr>
          <p:cNvPr id="41" name="Ovaal 40">
            <a:extLst>
              <a:ext uri="{FF2B5EF4-FFF2-40B4-BE49-F238E27FC236}">
                <a16:creationId xmlns:a16="http://schemas.microsoft.com/office/drawing/2014/main" id="{1ADC878A-7EF8-4770-B98B-3444AAD21EEA}"/>
              </a:ext>
            </a:extLst>
          </p:cNvPr>
          <p:cNvSpPr/>
          <p:nvPr/>
        </p:nvSpPr>
        <p:spPr>
          <a:xfrm>
            <a:off x="292985" y="236672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a:t>
            </a:r>
          </a:p>
        </p:txBody>
      </p:sp>
      <p:sp>
        <p:nvSpPr>
          <p:cNvPr id="42" name="Ovaal 41">
            <a:extLst>
              <a:ext uri="{FF2B5EF4-FFF2-40B4-BE49-F238E27FC236}">
                <a16:creationId xmlns:a16="http://schemas.microsoft.com/office/drawing/2014/main" id="{099C5AD7-F0E3-46FB-92EF-4A633F5BF7B8}"/>
              </a:ext>
            </a:extLst>
          </p:cNvPr>
          <p:cNvSpPr/>
          <p:nvPr/>
        </p:nvSpPr>
        <p:spPr>
          <a:xfrm>
            <a:off x="292985" y="2854608"/>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3</a:t>
            </a:r>
          </a:p>
        </p:txBody>
      </p:sp>
      <p:sp>
        <p:nvSpPr>
          <p:cNvPr id="43" name="Ovaal 42">
            <a:extLst>
              <a:ext uri="{FF2B5EF4-FFF2-40B4-BE49-F238E27FC236}">
                <a16:creationId xmlns:a16="http://schemas.microsoft.com/office/drawing/2014/main" id="{4EEC217A-B504-4465-B017-CDB7E738ECAC}"/>
              </a:ext>
            </a:extLst>
          </p:cNvPr>
          <p:cNvSpPr/>
          <p:nvPr/>
        </p:nvSpPr>
        <p:spPr>
          <a:xfrm>
            <a:off x="292985" y="3853735"/>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a:t>
            </a:r>
          </a:p>
        </p:txBody>
      </p:sp>
      <p:sp>
        <p:nvSpPr>
          <p:cNvPr id="44" name="Ovaal 43">
            <a:extLst>
              <a:ext uri="{FF2B5EF4-FFF2-40B4-BE49-F238E27FC236}">
                <a16:creationId xmlns:a16="http://schemas.microsoft.com/office/drawing/2014/main" id="{ACB85743-A4F1-4F8D-A3F3-C3BFB81A70C8}"/>
              </a:ext>
            </a:extLst>
          </p:cNvPr>
          <p:cNvSpPr/>
          <p:nvPr/>
        </p:nvSpPr>
        <p:spPr>
          <a:xfrm>
            <a:off x="5060356" y="1890073"/>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5</a:t>
            </a:r>
          </a:p>
        </p:txBody>
      </p:sp>
      <p:sp>
        <p:nvSpPr>
          <p:cNvPr id="45" name="Ovaal 44">
            <a:extLst>
              <a:ext uri="{FF2B5EF4-FFF2-40B4-BE49-F238E27FC236}">
                <a16:creationId xmlns:a16="http://schemas.microsoft.com/office/drawing/2014/main" id="{9800E5BF-9A47-4D14-AB53-72A012903A94}"/>
              </a:ext>
            </a:extLst>
          </p:cNvPr>
          <p:cNvSpPr/>
          <p:nvPr/>
        </p:nvSpPr>
        <p:spPr>
          <a:xfrm>
            <a:off x="5060356" y="2362085"/>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6</a:t>
            </a:r>
          </a:p>
        </p:txBody>
      </p:sp>
      <p:sp>
        <p:nvSpPr>
          <p:cNvPr id="46" name="Ovaal 45">
            <a:extLst>
              <a:ext uri="{FF2B5EF4-FFF2-40B4-BE49-F238E27FC236}">
                <a16:creationId xmlns:a16="http://schemas.microsoft.com/office/drawing/2014/main" id="{617B82B7-A2CE-491E-B3DC-C9C2572E86C5}"/>
              </a:ext>
            </a:extLst>
          </p:cNvPr>
          <p:cNvSpPr/>
          <p:nvPr/>
        </p:nvSpPr>
        <p:spPr>
          <a:xfrm>
            <a:off x="5060356" y="2853179"/>
            <a:ext cx="316616" cy="318769"/>
          </a:xfrm>
          <a:prstGeom prst="ellipse">
            <a:avLst/>
          </a:prstGeom>
          <a:solidFill>
            <a:srgbClr val="ED7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7</a:t>
            </a:r>
          </a:p>
        </p:txBody>
      </p:sp>
      <p:pic>
        <p:nvPicPr>
          <p:cNvPr id="35" name="Afbeelding 34">
            <a:extLst>
              <a:ext uri="{FF2B5EF4-FFF2-40B4-BE49-F238E27FC236}">
                <a16:creationId xmlns:a16="http://schemas.microsoft.com/office/drawing/2014/main" id="{34387C26-0DBA-4E8F-870E-1FDE08090AA9}"/>
              </a:ext>
            </a:extLst>
          </p:cNvPr>
          <p:cNvPicPr>
            <a:picLocks noChangeAspect="1"/>
          </p:cNvPicPr>
          <p:nvPr/>
        </p:nvPicPr>
        <p:blipFill>
          <a:blip r:embed="rId21"/>
          <a:stretch>
            <a:fillRect/>
          </a:stretch>
        </p:blipFill>
        <p:spPr>
          <a:xfrm>
            <a:off x="157148" y="2300991"/>
            <a:ext cx="4869873" cy="493819"/>
          </a:xfrm>
          <a:prstGeom prst="rect">
            <a:avLst/>
          </a:prstGeom>
        </p:spPr>
      </p:pic>
    </p:spTree>
    <p:extLst>
      <p:ext uri="{BB962C8B-B14F-4D97-AF65-F5344CB8AC3E}">
        <p14:creationId xmlns:p14="http://schemas.microsoft.com/office/powerpoint/2010/main" val="131481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127000" y="5901525"/>
            <a:ext cx="2717800" cy="956475"/>
          </a:xfrm>
          <a:prstGeom prst="rect">
            <a:avLst/>
          </a:prstGeom>
          <a:ln>
            <a:noFill/>
          </a:ln>
          <a:extLst>
            <a:ext uri="{53640926-AAD7-44D8-BBD7-CCE9431645EC}">
              <a14:shadowObscured xmlns:a14="http://schemas.microsoft.com/office/drawing/2010/main"/>
            </a:ext>
          </a:extLst>
        </p:spPr>
      </p:pic>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32429" y="63570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6"/>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7"/>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8"/>
          <a:stretch>
            <a:fillRect/>
          </a:stretch>
        </p:blipFill>
        <p:spPr>
          <a:xfrm>
            <a:off x="10883333" y="714329"/>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9"/>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0"/>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1"/>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2"/>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3"/>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4"/>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5"/>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6"/>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7"/>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8"/>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4569" y="4765836"/>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schermopname&#10;&#10;Automatisch gegenereerde beschrijving">
            <a:extLst>
              <a:ext uri="{FF2B5EF4-FFF2-40B4-BE49-F238E27FC236}">
                <a16:creationId xmlns:a16="http://schemas.microsoft.com/office/drawing/2014/main" id="{B879A7DC-68BD-5AB7-68F8-600E8423DD70}"/>
              </a:ext>
            </a:extLst>
          </p:cNvPr>
          <p:cNvPicPr>
            <a:picLocks noChangeAspect="1"/>
          </p:cNvPicPr>
          <p:nvPr/>
        </p:nvPicPr>
        <p:blipFill>
          <a:blip r:embed="rId20"/>
          <a:stretch>
            <a:fillRect/>
          </a:stretch>
        </p:blipFill>
        <p:spPr>
          <a:xfrm>
            <a:off x="2965637" y="5872624"/>
            <a:ext cx="2261123" cy="956475"/>
          </a:xfrm>
          <a:prstGeom prst="rect">
            <a:avLst/>
          </a:prstGeom>
        </p:spPr>
      </p:pic>
      <p:pic>
        <p:nvPicPr>
          <p:cNvPr id="7" name="Afbeelding 6">
            <a:extLst>
              <a:ext uri="{FF2B5EF4-FFF2-40B4-BE49-F238E27FC236}">
                <a16:creationId xmlns:a16="http://schemas.microsoft.com/office/drawing/2014/main" id="{9975C5E3-55DB-4575-9A00-44AD1FF6F05C}"/>
              </a:ext>
            </a:extLst>
          </p:cNvPr>
          <p:cNvPicPr>
            <a:picLocks noChangeAspect="1"/>
          </p:cNvPicPr>
          <p:nvPr/>
        </p:nvPicPr>
        <p:blipFill rotWithShape="1">
          <a:blip r:embed="rId21"/>
          <a:srcRect t="8737" r="50682" b="4728"/>
          <a:stretch/>
        </p:blipFill>
        <p:spPr>
          <a:xfrm>
            <a:off x="127000" y="81022"/>
            <a:ext cx="10562373" cy="5791601"/>
          </a:xfrm>
          <a:prstGeom prst="rect">
            <a:avLst/>
          </a:prstGeom>
        </p:spPr>
      </p:pic>
      <p:sp>
        <p:nvSpPr>
          <p:cNvPr id="34" name="Rechthoek 33">
            <a:extLst>
              <a:ext uri="{FF2B5EF4-FFF2-40B4-BE49-F238E27FC236}">
                <a16:creationId xmlns:a16="http://schemas.microsoft.com/office/drawing/2014/main" id="{8F888A63-1E13-48DC-8404-D6913ABDC7CF}"/>
              </a:ext>
            </a:extLst>
          </p:cNvPr>
          <p:cNvSpPr/>
          <p:nvPr/>
        </p:nvSpPr>
        <p:spPr>
          <a:xfrm>
            <a:off x="2133491" y="619676"/>
            <a:ext cx="6890436" cy="454948"/>
          </a:xfrm>
          <a:prstGeom prst="rect">
            <a:avLst/>
          </a:prstGeom>
          <a:noFill/>
          <a:ln w="38100">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rechts 4">
            <a:extLst>
              <a:ext uri="{FF2B5EF4-FFF2-40B4-BE49-F238E27FC236}">
                <a16:creationId xmlns:a16="http://schemas.microsoft.com/office/drawing/2014/main" id="{C9FD602C-F49F-4D25-BAC8-31091953733E}"/>
              </a:ext>
            </a:extLst>
          </p:cNvPr>
          <p:cNvSpPr/>
          <p:nvPr/>
        </p:nvSpPr>
        <p:spPr>
          <a:xfrm rot="16200000">
            <a:off x="7894772" y="1170040"/>
            <a:ext cx="655782" cy="540305"/>
          </a:xfrm>
          <a:prstGeom prst="rightArrow">
            <a:avLst/>
          </a:prstGeom>
          <a:solidFill>
            <a:srgbClr val="ED7040"/>
          </a:solidFill>
          <a:ln>
            <a:solidFill>
              <a:srgbClr val="04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0683395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10577</TotalTime>
  <Words>1535</Words>
  <Application>Microsoft Office PowerPoint</Application>
  <PresentationFormat>Breedbeeld</PresentationFormat>
  <Paragraphs>254</Paragraphs>
  <Slides>25</Slides>
  <Notes>25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Calibri Light</vt:lpstr>
      <vt:lpstr>Times New Roman</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Inclusiecriteria.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Veronique van de Lücht</dc:creator>
  <cp:lastModifiedBy>Veronique van de Lucht</cp:lastModifiedBy>
  <cp:revision>53</cp:revision>
  <dcterms:created xsi:type="dcterms:W3CDTF">2023-06-05T05:58:57Z</dcterms:created>
  <dcterms:modified xsi:type="dcterms:W3CDTF">2023-09-18T09:10:08Z</dcterms:modified>
</cp:coreProperties>
</file>